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Lst>
  <p:notesMasterIdLst>
    <p:notesMasterId r:id="rId86"/>
  </p:notesMasterIdLst>
  <p:sldIdLst>
    <p:sldId id="256" r:id="rId2"/>
    <p:sldId id="448" r:id="rId3"/>
    <p:sldId id="449" r:id="rId4"/>
    <p:sldId id="402" r:id="rId5"/>
    <p:sldId id="403" r:id="rId6"/>
    <p:sldId id="344" r:id="rId7"/>
    <p:sldId id="398" r:id="rId8"/>
    <p:sldId id="397" r:id="rId9"/>
    <p:sldId id="387" r:id="rId10"/>
    <p:sldId id="405" r:id="rId11"/>
    <p:sldId id="406" r:id="rId12"/>
    <p:sldId id="409" r:id="rId13"/>
    <p:sldId id="412" r:id="rId14"/>
    <p:sldId id="413" r:id="rId15"/>
    <p:sldId id="410" r:id="rId16"/>
    <p:sldId id="411" r:id="rId17"/>
    <p:sldId id="407" r:id="rId18"/>
    <p:sldId id="451" r:id="rId19"/>
    <p:sldId id="443" r:id="rId20"/>
    <p:sldId id="388" r:id="rId21"/>
    <p:sldId id="415" r:id="rId22"/>
    <p:sldId id="389" r:id="rId23"/>
    <p:sldId id="390" r:id="rId24"/>
    <p:sldId id="391" r:id="rId25"/>
    <p:sldId id="418" r:id="rId26"/>
    <p:sldId id="392" r:id="rId27"/>
    <p:sldId id="393" r:id="rId28"/>
    <p:sldId id="394" r:id="rId29"/>
    <p:sldId id="395" r:id="rId30"/>
    <p:sldId id="396" r:id="rId31"/>
    <p:sldId id="399" r:id="rId32"/>
    <p:sldId id="400" r:id="rId33"/>
    <p:sldId id="401" r:id="rId34"/>
    <p:sldId id="414" r:id="rId35"/>
    <p:sldId id="450" r:id="rId36"/>
    <p:sldId id="429" r:id="rId37"/>
    <p:sldId id="434" r:id="rId38"/>
    <p:sldId id="435" r:id="rId39"/>
    <p:sldId id="436" r:id="rId40"/>
    <p:sldId id="444" r:id="rId41"/>
    <p:sldId id="445" r:id="rId42"/>
    <p:sldId id="446" r:id="rId43"/>
    <p:sldId id="447" r:id="rId44"/>
    <p:sldId id="347" r:id="rId45"/>
    <p:sldId id="452" r:id="rId46"/>
    <p:sldId id="348" r:id="rId47"/>
    <p:sldId id="430" r:id="rId48"/>
    <p:sldId id="349" r:id="rId49"/>
    <p:sldId id="379" r:id="rId50"/>
    <p:sldId id="431" r:id="rId51"/>
    <p:sldId id="350" r:id="rId52"/>
    <p:sldId id="432" r:id="rId53"/>
    <p:sldId id="353" r:id="rId54"/>
    <p:sldId id="460" r:id="rId55"/>
    <p:sldId id="377" r:id="rId56"/>
    <p:sldId id="453" r:id="rId57"/>
    <p:sldId id="454" r:id="rId58"/>
    <p:sldId id="455" r:id="rId59"/>
    <p:sldId id="380" r:id="rId60"/>
    <p:sldId id="461" r:id="rId61"/>
    <p:sldId id="352" r:id="rId62"/>
    <p:sldId id="475" r:id="rId63"/>
    <p:sldId id="476" r:id="rId64"/>
    <p:sldId id="477" r:id="rId65"/>
    <p:sldId id="462" r:id="rId66"/>
    <p:sldId id="481" r:id="rId67"/>
    <p:sldId id="482" r:id="rId68"/>
    <p:sldId id="437" r:id="rId69"/>
    <p:sldId id="354" r:id="rId70"/>
    <p:sldId id="463" r:id="rId71"/>
    <p:sldId id="464" r:id="rId72"/>
    <p:sldId id="469" r:id="rId73"/>
    <p:sldId id="465" r:id="rId74"/>
    <p:sldId id="466" r:id="rId75"/>
    <p:sldId id="471" r:id="rId76"/>
    <p:sldId id="472" r:id="rId77"/>
    <p:sldId id="473" r:id="rId78"/>
    <p:sldId id="474" r:id="rId79"/>
    <p:sldId id="467" r:id="rId80"/>
    <p:sldId id="483" r:id="rId81"/>
    <p:sldId id="381" r:id="rId82"/>
    <p:sldId id="383" r:id="rId83"/>
    <p:sldId id="382" r:id="rId84"/>
    <p:sldId id="355"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va Kazemi" initials="SK" lastIdx="1" clrIdx="0">
    <p:extLst>
      <p:ext uri="{19B8F6BF-5375-455C-9EA6-DF929625EA0E}">
        <p15:presenceInfo xmlns:p15="http://schemas.microsoft.com/office/powerpoint/2012/main" userId="dcdb5938009b21c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6" autoAdjust="0"/>
    <p:restoredTop sz="74851" autoAdjust="0"/>
  </p:normalViewPr>
  <p:slideViewPr>
    <p:cSldViewPr snapToGrid="0">
      <p:cViewPr varScale="1">
        <p:scale>
          <a:sx n="78" d="100"/>
          <a:sy n="78" d="100"/>
        </p:scale>
        <p:origin x="369" y="57"/>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500A6B-EE94-47F5-BD65-3C6B3EA6CD31}" type="datetimeFigureOut">
              <a:rPr lang="en-US" smtClean="0"/>
              <a:t>6/14/2021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93209A-5C87-42F2-8069-F6C9540DFEF7}" type="slidenum">
              <a:rPr lang="en-US" smtClean="0"/>
              <a:t>‹#›</a:t>
            </a:fld>
            <a:endParaRPr lang="en-US"/>
          </a:p>
        </p:txBody>
      </p:sp>
    </p:spTree>
    <p:extLst>
      <p:ext uri="{BB962C8B-B14F-4D97-AF65-F5344CB8AC3E}">
        <p14:creationId xmlns:p14="http://schemas.microsoft.com/office/powerpoint/2010/main" val="682210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1</a:t>
            </a:fld>
            <a:endParaRPr lang="en-US"/>
          </a:p>
        </p:txBody>
      </p:sp>
    </p:spTree>
    <p:extLst>
      <p:ext uri="{BB962C8B-B14F-4D97-AF65-F5344CB8AC3E}">
        <p14:creationId xmlns:p14="http://schemas.microsoft.com/office/powerpoint/2010/main" val="3728363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32</a:t>
            </a:fld>
            <a:endParaRPr lang="en-US"/>
          </a:p>
        </p:txBody>
      </p:sp>
    </p:spTree>
    <p:extLst>
      <p:ext uri="{BB962C8B-B14F-4D97-AF65-F5344CB8AC3E}">
        <p14:creationId xmlns:p14="http://schemas.microsoft.com/office/powerpoint/2010/main" val="389761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33</a:t>
            </a:fld>
            <a:endParaRPr lang="en-US"/>
          </a:p>
        </p:txBody>
      </p:sp>
    </p:spTree>
    <p:extLst>
      <p:ext uri="{BB962C8B-B14F-4D97-AF65-F5344CB8AC3E}">
        <p14:creationId xmlns:p14="http://schemas.microsoft.com/office/powerpoint/2010/main" val="4193536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34</a:t>
            </a:fld>
            <a:endParaRPr lang="en-US"/>
          </a:p>
        </p:txBody>
      </p:sp>
    </p:spTree>
    <p:extLst>
      <p:ext uri="{BB962C8B-B14F-4D97-AF65-F5344CB8AC3E}">
        <p14:creationId xmlns:p14="http://schemas.microsoft.com/office/powerpoint/2010/main" val="26586567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35</a:t>
            </a:fld>
            <a:endParaRPr lang="en-US"/>
          </a:p>
        </p:txBody>
      </p:sp>
    </p:spTree>
    <p:extLst>
      <p:ext uri="{BB962C8B-B14F-4D97-AF65-F5344CB8AC3E}">
        <p14:creationId xmlns:p14="http://schemas.microsoft.com/office/powerpoint/2010/main" val="33544776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36</a:t>
            </a:fld>
            <a:endParaRPr lang="en-US"/>
          </a:p>
        </p:txBody>
      </p:sp>
    </p:spTree>
    <p:extLst>
      <p:ext uri="{BB962C8B-B14F-4D97-AF65-F5344CB8AC3E}">
        <p14:creationId xmlns:p14="http://schemas.microsoft.com/office/powerpoint/2010/main" val="20728816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We all know that computers and other electronic devices—printers, routers, laptops, smartphones, and more—are networked so they can exchange information.</a:t>
            </a:r>
          </a:p>
          <a:p>
            <a:r>
              <a:rPr lang="en-US" sz="1200" b="0" i="0" kern="1200" dirty="0" smtClean="0">
                <a:solidFill>
                  <a:schemeClr val="tx1"/>
                </a:solidFill>
                <a:effectLst/>
                <a:latin typeface="+mn-lt"/>
                <a:ea typeface="+mn-ea"/>
                <a:cs typeface="+mn-cs"/>
              </a:rPr>
              <a:t>But how does that information get where it’s supposed to go?</a:t>
            </a:r>
          </a:p>
          <a:p>
            <a:r>
              <a:rPr lang="en-US" sz="1200" b="0" i="0" kern="1200" dirty="0" smtClean="0">
                <a:solidFill>
                  <a:schemeClr val="tx1"/>
                </a:solidFill>
                <a:effectLst/>
                <a:latin typeface="+mn-lt"/>
                <a:ea typeface="+mn-ea"/>
                <a:cs typeface="+mn-cs"/>
              </a:rPr>
              <a:t>How does a spreadsheet get to the printer, a YouTube video get to your smartphone, or—most important for automation engineers—a value from a sensor get to your HMI?</a:t>
            </a:r>
          </a:p>
          <a:p>
            <a:r>
              <a:rPr lang="en-US" sz="1200" b="0" i="0" kern="1200" dirty="0" smtClean="0">
                <a:solidFill>
                  <a:schemeClr val="tx1"/>
                </a:solidFill>
                <a:effectLst/>
                <a:latin typeface="+mn-lt"/>
                <a:ea typeface="+mn-ea"/>
                <a:cs typeface="+mn-cs"/>
              </a:rPr>
              <a:t>Let's take a look at a couple of models for network communication, and then in part 2 we'll compare them to see which one might be better in certain scenarios. The two we'll look at are </a:t>
            </a:r>
            <a:r>
              <a:rPr lang="en-US" sz="1200" b="1" i="0" kern="1200" dirty="0" smtClean="0">
                <a:solidFill>
                  <a:schemeClr val="tx1"/>
                </a:solidFill>
                <a:effectLst/>
                <a:latin typeface="+mn-lt"/>
                <a:ea typeface="+mn-ea"/>
                <a:cs typeface="+mn-cs"/>
              </a:rPr>
              <a:t>request-response</a:t>
            </a:r>
            <a:r>
              <a:rPr lang="en-US" sz="1200" b="0" i="0" kern="1200" dirty="0" smtClean="0">
                <a:solidFill>
                  <a:schemeClr val="tx1"/>
                </a:solidFill>
                <a:effectLst/>
                <a:latin typeface="+mn-lt"/>
                <a:ea typeface="+mn-ea"/>
                <a:cs typeface="+mn-cs"/>
              </a:rPr>
              <a:t> and </a:t>
            </a:r>
            <a:r>
              <a:rPr lang="en-US" sz="1200" b="1" i="0" kern="1200" dirty="0" smtClean="0">
                <a:solidFill>
                  <a:schemeClr val="tx1"/>
                </a:solidFill>
                <a:effectLst/>
                <a:latin typeface="+mn-lt"/>
                <a:ea typeface="+mn-ea"/>
                <a:cs typeface="+mn-cs"/>
              </a:rPr>
              <a:t>publish-subscribe</a:t>
            </a:r>
            <a:r>
              <a:rPr lang="en-US" sz="1200" b="0" i="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37</a:t>
            </a:fld>
            <a:endParaRPr lang="en-US"/>
          </a:p>
        </p:txBody>
      </p:sp>
    </p:spTree>
    <p:extLst>
      <p:ext uri="{BB962C8B-B14F-4D97-AF65-F5344CB8AC3E}">
        <p14:creationId xmlns:p14="http://schemas.microsoft.com/office/powerpoint/2010/main" val="3541448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For example, when you send a spreadsheet to the printer, your spreadsheet program is the client. Its request for printer services goes to your company’s print server, which responds to the request and allocates resources for printers on the network. The print server handles all the client requests for printing, making sure your spreadsheet and your coworkers’ print jobs are all completed in an orderly way.</a:t>
            </a:r>
          </a:p>
          <a:p>
            <a:r>
              <a:rPr lang="en-US" sz="1200" b="0" i="0" kern="1200" dirty="0" smtClean="0">
                <a:solidFill>
                  <a:schemeClr val="tx1"/>
                </a:solidFill>
                <a:effectLst/>
                <a:latin typeface="+mn-lt"/>
                <a:ea typeface="+mn-ea"/>
                <a:cs typeface="+mn-cs"/>
              </a:rPr>
              <a:t>When you want to watch that YouTube video on your smartphone, your web browser or YouTube app is the client, requesting the video over that giant of networks, the Internet. YouTube’s web server receives the request and responds by serving the video page to you, along with the other millions of video pages going to other millions of viewers worldwide.</a:t>
            </a:r>
          </a:p>
          <a:p>
            <a:r>
              <a:rPr lang="en-US" sz="1200" b="0" i="0" kern="1200" dirty="0" smtClean="0">
                <a:solidFill>
                  <a:schemeClr val="tx1"/>
                </a:solidFill>
                <a:effectLst/>
                <a:latin typeface="+mn-lt"/>
                <a:ea typeface="+mn-ea"/>
                <a:cs typeface="+mn-cs"/>
              </a:rPr>
              <a:t>In automation, the client is typically a PC, and the server is a PLC or PAC. The HMI application on your PC requests data from the PLC or PAC in order to display it on the monitor.</a:t>
            </a:r>
          </a:p>
          <a:p>
            <a:r>
              <a:rPr lang="en-US" sz="1200" b="0" i="0" kern="1200" dirty="0" smtClean="0">
                <a:solidFill>
                  <a:schemeClr val="tx1"/>
                </a:solidFill>
                <a:effectLst/>
                <a:latin typeface="+mn-lt"/>
                <a:ea typeface="+mn-ea"/>
                <a:cs typeface="+mn-cs"/>
              </a:rPr>
              <a:t>You can imagine request-response as a client sending an empty truck out to be filled with data. The server responds by putting the data on the truck and sending it back.</a:t>
            </a:r>
          </a:p>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38</a:t>
            </a:fld>
            <a:endParaRPr lang="en-US"/>
          </a:p>
        </p:txBody>
      </p:sp>
    </p:spTree>
    <p:extLst>
      <p:ext uri="{BB962C8B-B14F-4D97-AF65-F5344CB8AC3E}">
        <p14:creationId xmlns:p14="http://schemas.microsoft.com/office/powerpoint/2010/main" val="32568758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39</a:t>
            </a:fld>
            <a:endParaRPr lang="en-US"/>
          </a:p>
        </p:txBody>
      </p:sp>
    </p:spTree>
    <p:extLst>
      <p:ext uri="{BB962C8B-B14F-4D97-AF65-F5344CB8AC3E}">
        <p14:creationId xmlns:p14="http://schemas.microsoft.com/office/powerpoint/2010/main" val="16664994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40</a:t>
            </a:fld>
            <a:endParaRPr lang="en-US"/>
          </a:p>
        </p:txBody>
      </p:sp>
    </p:spTree>
    <p:extLst>
      <p:ext uri="{BB962C8B-B14F-4D97-AF65-F5344CB8AC3E}">
        <p14:creationId xmlns:p14="http://schemas.microsoft.com/office/powerpoint/2010/main" val="18285363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41</a:t>
            </a:fld>
            <a:endParaRPr lang="en-US"/>
          </a:p>
        </p:txBody>
      </p:sp>
    </p:spTree>
    <p:extLst>
      <p:ext uri="{BB962C8B-B14F-4D97-AF65-F5344CB8AC3E}">
        <p14:creationId xmlns:p14="http://schemas.microsoft.com/office/powerpoint/2010/main" val="2563686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2</a:t>
            </a:fld>
            <a:endParaRPr lang="en-US"/>
          </a:p>
        </p:txBody>
      </p:sp>
    </p:spTree>
    <p:extLst>
      <p:ext uri="{BB962C8B-B14F-4D97-AF65-F5344CB8AC3E}">
        <p14:creationId xmlns:p14="http://schemas.microsoft.com/office/powerpoint/2010/main" val="2070502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42</a:t>
            </a:fld>
            <a:endParaRPr lang="en-US"/>
          </a:p>
        </p:txBody>
      </p:sp>
    </p:spTree>
    <p:extLst>
      <p:ext uri="{BB962C8B-B14F-4D97-AF65-F5344CB8AC3E}">
        <p14:creationId xmlns:p14="http://schemas.microsoft.com/office/powerpoint/2010/main" val="38917288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43</a:t>
            </a:fld>
            <a:endParaRPr lang="en-US"/>
          </a:p>
        </p:txBody>
      </p:sp>
    </p:spTree>
    <p:extLst>
      <p:ext uri="{BB962C8B-B14F-4D97-AF65-F5344CB8AC3E}">
        <p14:creationId xmlns:p14="http://schemas.microsoft.com/office/powerpoint/2010/main" val="24985200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44</a:t>
            </a:fld>
            <a:endParaRPr lang="en-US"/>
          </a:p>
        </p:txBody>
      </p:sp>
    </p:spTree>
    <p:extLst>
      <p:ext uri="{BB962C8B-B14F-4D97-AF65-F5344CB8AC3E}">
        <p14:creationId xmlns:p14="http://schemas.microsoft.com/office/powerpoint/2010/main" val="38791212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45</a:t>
            </a:fld>
            <a:endParaRPr lang="en-US"/>
          </a:p>
        </p:txBody>
      </p:sp>
    </p:spTree>
    <p:extLst>
      <p:ext uri="{BB962C8B-B14F-4D97-AF65-F5344CB8AC3E}">
        <p14:creationId xmlns:p14="http://schemas.microsoft.com/office/powerpoint/2010/main" val="1678184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smtClean="0">
                <a:solidFill>
                  <a:schemeClr val="tx1"/>
                </a:solidFill>
                <a:latin typeface="+mn-lt"/>
                <a:ea typeface="+mn-ea"/>
                <a:cs typeface="+mn-cs"/>
              </a:rPr>
              <a:t>CoAP</a:t>
            </a:r>
            <a:r>
              <a:rPr lang="en-US" sz="1200" b="0" i="0" u="none" strike="noStrike" kern="1200" baseline="0" dirty="0" smtClean="0">
                <a:solidFill>
                  <a:schemeClr val="tx1"/>
                </a:solidFill>
                <a:latin typeface="+mn-lt"/>
                <a:ea typeface="+mn-ea"/>
                <a:cs typeface="+mn-cs"/>
              </a:rPr>
              <a:t> can run over IPv4 or IPv6. However, it is recommended that the message fit within a single IP packet and UDP payload to avoid fragmentation. For IPv6, with the default MTU size being 1280 bytes and allowing for no fragmentation across nodes, the maximum </a:t>
            </a:r>
            <a:r>
              <a:rPr lang="en-US" sz="1200" b="0" i="0" u="none" strike="noStrike" kern="1200" baseline="0" dirty="0" err="1" smtClean="0">
                <a:solidFill>
                  <a:schemeClr val="tx1"/>
                </a:solidFill>
                <a:latin typeface="+mn-lt"/>
                <a:ea typeface="+mn-ea"/>
                <a:cs typeface="+mn-cs"/>
              </a:rPr>
              <a:t>CoAP</a:t>
            </a:r>
            <a:r>
              <a:rPr lang="en-US" sz="1200" b="0" i="0" u="none" strike="noStrike" kern="1200" baseline="0" dirty="0" smtClean="0">
                <a:solidFill>
                  <a:schemeClr val="tx1"/>
                </a:solidFill>
                <a:latin typeface="+mn-lt"/>
                <a:ea typeface="+mn-ea"/>
                <a:cs typeface="+mn-cs"/>
              </a:rPr>
              <a:t> message size could be up to 1152 bytes, including 1024 bytes for the payload. In the case of IPv4, as IP fragmentation may exist across the network, implementations should limit themselves to more conservative values and set the IPv4 Don’t Fragment (DF) bit.</a:t>
            </a:r>
          </a:p>
          <a:p>
            <a:r>
              <a:rPr lang="en-US" sz="1200" b="0" i="0" u="none" strike="noStrike" kern="1200" baseline="0" dirty="0" smtClean="0">
                <a:solidFill>
                  <a:schemeClr val="tx1"/>
                </a:solidFill>
                <a:latin typeface="+mn-lt"/>
                <a:ea typeface="+mn-ea"/>
                <a:cs typeface="+mn-cs"/>
              </a:rPr>
              <a:t>While most sensor and actuator traffic utilizes small-packet payloads, some use cases, such as firmware upgrades, require the capability to send larger payloads. </a:t>
            </a:r>
            <a:r>
              <a:rPr lang="en-US" sz="1200" b="0" i="0" u="none" strike="noStrike" kern="1200" baseline="0" dirty="0" err="1" smtClean="0">
                <a:solidFill>
                  <a:schemeClr val="tx1"/>
                </a:solidFill>
                <a:latin typeface="+mn-lt"/>
                <a:ea typeface="+mn-ea"/>
                <a:cs typeface="+mn-cs"/>
              </a:rPr>
              <a:t>CoAP</a:t>
            </a:r>
            <a:r>
              <a:rPr lang="en-US" sz="1200" b="0" i="0" u="none" strike="noStrike" kern="1200" baseline="0" dirty="0" smtClean="0">
                <a:solidFill>
                  <a:schemeClr val="tx1"/>
                </a:solidFill>
                <a:latin typeface="+mn-lt"/>
                <a:ea typeface="+mn-ea"/>
                <a:cs typeface="+mn-cs"/>
              </a:rPr>
              <a:t> doesn’t rely on IP fragmentation but defines (in RFC 7959) a pair of Block options for transferring multiple blocks of information from a resource representation in multiple request/response pairs.</a:t>
            </a: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46</a:t>
            </a:fld>
            <a:endParaRPr lang="en-US"/>
          </a:p>
        </p:txBody>
      </p:sp>
    </p:spTree>
    <p:extLst>
      <p:ext uri="{BB962C8B-B14F-4D97-AF65-F5344CB8AC3E}">
        <p14:creationId xmlns:p14="http://schemas.microsoft.com/office/powerpoint/2010/main" val="38343503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smtClean="0">
                <a:solidFill>
                  <a:schemeClr val="tx1"/>
                </a:solidFill>
                <a:latin typeface="+mn-lt"/>
                <a:ea typeface="+mn-ea"/>
                <a:cs typeface="+mn-cs"/>
              </a:rPr>
              <a:t>CoAP</a:t>
            </a:r>
            <a:r>
              <a:rPr lang="en-US" sz="1200" b="0" i="0" u="none" strike="noStrike" kern="1200" baseline="0" dirty="0" smtClean="0">
                <a:solidFill>
                  <a:schemeClr val="tx1"/>
                </a:solidFill>
                <a:latin typeface="+mn-lt"/>
                <a:ea typeface="+mn-ea"/>
                <a:cs typeface="+mn-cs"/>
              </a:rPr>
              <a:t> can run over IPv4 or IPv6. However, it is recommended that the message fit within a single IP packet and UDP payload to avoid fragmentation. For IPv6, with the default MTU size being 1280 bytes and allowing for no fragmentation across nodes, the maximum </a:t>
            </a:r>
            <a:r>
              <a:rPr lang="en-US" sz="1200" b="0" i="0" u="none" strike="noStrike" kern="1200" baseline="0" dirty="0" err="1" smtClean="0">
                <a:solidFill>
                  <a:schemeClr val="tx1"/>
                </a:solidFill>
                <a:latin typeface="+mn-lt"/>
                <a:ea typeface="+mn-ea"/>
                <a:cs typeface="+mn-cs"/>
              </a:rPr>
              <a:t>CoAP</a:t>
            </a:r>
            <a:r>
              <a:rPr lang="en-US" sz="1200" b="0" i="0" u="none" strike="noStrike" kern="1200" baseline="0" dirty="0" smtClean="0">
                <a:solidFill>
                  <a:schemeClr val="tx1"/>
                </a:solidFill>
                <a:latin typeface="+mn-lt"/>
                <a:ea typeface="+mn-ea"/>
                <a:cs typeface="+mn-cs"/>
              </a:rPr>
              <a:t> message size could be up to 1152 bytes, including 1024 bytes for the payload. In the case of IPv4, as IP fragmentation may exist across the network, implementations should limit themselves to more conservative values and set the IPv4 Don’t Fragment (DF) bit.</a:t>
            </a:r>
          </a:p>
          <a:p>
            <a:r>
              <a:rPr lang="en-US" sz="1200" b="0" i="0" u="none" strike="noStrike" kern="1200" baseline="0" dirty="0" smtClean="0">
                <a:solidFill>
                  <a:schemeClr val="tx1"/>
                </a:solidFill>
                <a:latin typeface="+mn-lt"/>
                <a:ea typeface="+mn-ea"/>
                <a:cs typeface="+mn-cs"/>
              </a:rPr>
              <a:t>While most sensor and actuator traffic utilizes small-packet payloads, some use cases, such as firmware upgrades, require the capability to send larger payloads. </a:t>
            </a:r>
            <a:r>
              <a:rPr lang="en-US" sz="1200" b="0" i="0" u="none" strike="noStrike" kern="1200" baseline="0" dirty="0" err="1" smtClean="0">
                <a:solidFill>
                  <a:schemeClr val="tx1"/>
                </a:solidFill>
                <a:latin typeface="+mn-lt"/>
                <a:ea typeface="+mn-ea"/>
                <a:cs typeface="+mn-cs"/>
              </a:rPr>
              <a:t>CoAP</a:t>
            </a:r>
            <a:r>
              <a:rPr lang="en-US" sz="1200" b="0" i="0" u="none" strike="noStrike" kern="1200" baseline="0" dirty="0" smtClean="0">
                <a:solidFill>
                  <a:schemeClr val="tx1"/>
                </a:solidFill>
                <a:latin typeface="+mn-lt"/>
                <a:ea typeface="+mn-ea"/>
                <a:cs typeface="+mn-cs"/>
              </a:rPr>
              <a:t> doesn’t rely on IP fragmentation but defines (in RFC 7959) a pair of Block options for transferring multiple blocks of information from a resource representation in multiple request/response pairs.</a:t>
            </a: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47</a:t>
            </a:fld>
            <a:endParaRPr lang="en-US"/>
          </a:p>
        </p:txBody>
      </p:sp>
    </p:spTree>
    <p:extLst>
      <p:ext uri="{BB962C8B-B14F-4D97-AF65-F5344CB8AC3E}">
        <p14:creationId xmlns:p14="http://schemas.microsoft.com/office/powerpoint/2010/main" val="11104161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Connections can be between devices located on the same or different constrained networks or between devices and generic Internet or cloud servers, all operating over IP. Proxy mechanisms are also defined, and RFC 7252 details a basic HTTP mapping for </a:t>
            </a:r>
            <a:r>
              <a:rPr lang="en-US" sz="1200" b="0" i="0" u="none" strike="noStrike" kern="1200" baseline="0" dirty="0" err="1" smtClean="0">
                <a:solidFill>
                  <a:schemeClr val="tx1"/>
                </a:solidFill>
                <a:latin typeface="+mn-lt"/>
                <a:ea typeface="+mn-ea"/>
                <a:cs typeface="+mn-cs"/>
              </a:rPr>
              <a:t>CoAP</a:t>
            </a:r>
            <a:r>
              <a:rPr lang="en-US" sz="1200" b="0" i="0" u="none" strike="noStrike" kern="1200" baseline="0" dirty="0" smtClean="0">
                <a:solidFill>
                  <a:schemeClr val="tx1"/>
                </a:solidFill>
                <a:latin typeface="+mn-lt"/>
                <a:ea typeface="+mn-ea"/>
                <a:cs typeface="+mn-cs"/>
              </a:rPr>
              <a:t>. As both HTTP and </a:t>
            </a:r>
            <a:r>
              <a:rPr lang="en-US" sz="1200" b="0" i="0" u="none" strike="noStrike" kern="1200" baseline="0" dirty="0" err="1" smtClean="0">
                <a:solidFill>
                  <a:schemeClr val="tx1"/>
                </a:solidFill>
                <a:latin typeface="+mn-lt"/>
                <a:ea typeface="+mn-ea"/>
                <a:cs typeface="+mn-cs"/>
              </a:rPr>
              <a:t>CoAP</a:t>
            </a:r>
            <a:r>
              <a:rPr lang="en-US" sz="1200" b="0" i="0" u="none" strike="noStrike" kern="1200" baseline="0" dirty="0" smtClean="0">
                <a:solidFill>
                  <a:schemeClr val="tx1"/>
                </a:solidFill>
                <a:latin typeface="+mn-lt"/>
                <a:ea typeface="+mn-ea"/>
                <a:cs typeface="+mn-cs"/>
              </a:rPr>
              <a:t> are IP-based protocols, the proxy function can be located practically anywhere in the network, not necessarily at the border between constrained and non-constrained networks.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Just like HTTP, </a:t>
            </a:r>
            <a:r>
              <a:rPr lang="en-US" sz="1200" b="0" i="0" u="none" strike="noStrike" kern="1200" baseline="0" dirty="0" err="1" smtClean="0">
                <a:solidFill>
                  <a:schemeClr val="tx1"/>
                </a:solidFill>
                <a:latin typeface="+mn-lt"/>
                <a:ea typeface="+mn-ea"/>
                <a:cs typeface="+mn-cs"/>
              </a:rPr>
              <a:t>CoAP</a:t>
            </a:r>
            <a:r>
              <a:rPr lang="en-US" sz="1200" b="0" i="0" u="none" strike="noStrike" kern="1200" baseline="0" dirty="0" smtClean="0">
                <a:solidFill>
                  <a:schemeClr val="tx1"/>
                </a:solidFill>
                <a:latin typeface="+mn-lt"/>
                <a:ea typeface="+mn-ea"/>
                <a:cs typeface="+mn-cs"/>
              </a:rPr>
              <a:t> is based on the REST architecture, but with a “thing” acting as both the client and the server. Through the exchange of asynchronous messages, a client requests an action via a method code on a server resource. A uniform resource identifier (URI) localized on the server identifies this resource. The server responds with a response code that may include a resource representation. The </a:t>
            </a:r>
            <a:r>
              <a:rPr lang="en-US" sz="1200" b="0" i="0" u="none" strike="noStrike" kern="1200" baseline="0" dirty="0" err="1" smtClean="0">
                <a:solidFill>
                  <a:schemeClr val="tx1"/>
                </a:solidFill>
                <a:latin typeface="+mn-lt"/>
                <a:ea typeface="+mn-ea"/>
                <a:cs typeface="+mn-cs"/>
              </a:rPr>
              <a:t>CoAP</a:t>
            </a:r>
            <a:r>
              <a:rPr lang="en-US" sz="1200" b="0" i="0" u="none" strike="noStrike" kern="1200" baseline="0" dirty="0" smtClean="0">
                <a:solidFill>
                  <a:schemeClr val="tx1"/>
                </a:solidFill>
                <a:latin typeface="+mn-lt"/>
                <a:ea typeface="+mn-ea"/>
                <a:cs typeface="+mn-cs"/>
              </a:rPr>
              <a:t> request/response semantics include the methods GET, POST, PUT, and DELETE.</a:t>
            </a: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48</a:t>
            </a:fld>
            <a:endParaRPr lang="en-US"/>
          </a:p>
        </p:txBody>
      </p:sp>
    </p:spTree>
    <p:extLst>
      <p:ext uri="{BB962C8B-B14F-4D97-AF65-F5344CB8AC3E}">
        <p14:creationId xmlns:p14="http://schemas.microsoft.com/office/powerpoint/2010/main" val="39644302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49</a:t>
            </a:fld>
            <a:endParaRPr lang="en-US"/>
          </a:p>
        </p:txBody>
      </p:sp>
    </p:spTree>
    <p:extLst>
      <p:ext uri="{BB962C8B-B14F-4D97-AF65-F5344CB8AC3E}">
        <p14:creationId xmlns:p14="http://schemas.microsoft.com/office/powerpoint/2010/main" val="2398614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smtClean="0">
                <a:solidFill>
                  <a:schemeClr val="tx1"/>
                </a:solidFill>
                <a:latin typeface="+mn-lt"/>
                <a:ea typeface="+mn-ea"/>
                <a:cs typeface="+mn-cs"/>
              </a:rPr>
              <a:t>CoAP</a:t>
            </a:r>
            <a:r>
              <a:rPr lang="en-US" sz="1200" b="0" i="0" u="none" strike="noStrike" kern="1200" baseline="0" dirty="0" smtClean="0">
                <a:solidFill>
                  <a:schemeClr val="tx1"/>
                </a:solidFill>
                <a:latin typeface="+mn-lt"/>
                <a:ea typeface="+mn-ea"/>
                <a:cs typeface="+mn-cs"/>
              </a:rPr>
              <a:t> defines four types of messages: confirmable, non-confirmable, acknowledgement, and reset. Method codes and response codes included in some of these messages make them carry requests or responses. </a:t>
            </a:r>
            <a:r>
              <a:rPr lang="en-US" sz="1200" b="0" i="0" u="none" strike="noStrike" kern="1200" baseline="0" dirty="0" err="1" smtClean="0">
                <a:solidFill>
                  <a:schemeClr val="tx1"/>
                </a:solidFill>
                <a:latin typeface="+mn-lt"/>
                <a:ea typeface="+mn-ea"/>
                <a:cs typeface="+mn-cs"/>
              </a:rPr>
              <a:t>CoAP</a:t>
            </a:r>
            <a:r>
              <a:rPr lang="en-US" sz="1200" b="0" i="0" u="none" strike="noStrike" kern="1200" baseline="0" dirty="0" smtClean="0">
                <a:solidFill>
                  <a:schemeClr val="tx1"/>
                </a:solidFill>
                <a:latin typeface="+mn-lt"/>
                <a:ea typeface="+mn-ea"/>
                <a:cs typeface="+mn-cs"/>
              </a:rPr>
              <a:t> code, method and response codes, option numbers, and content format have been assigned by IANA as Constrained RESTful Environments (</a:t>
            </a:r>
            <a:r>
              <a:rPr lang="en-US" sz="1200" b="0" i="0" u="none" strike="noStrike" kern="1200" baseline="0" dirty="0" err="1" smtClean="0">
                <a:solidFill>
                  <a:schemeClr val="tx1"/>
                </a:solidFill>
                <a:latin typeface="+mn-lt"/>
                <a:ea typeface="+mn-ea"/>
                <a:cs typeface="+mn-cs"/>
              </a:rPr>
              <a:t>CoRE</a:t>
            </a:r>
            <a:r>
              <a:rPr lang="en-US" sz="1200" b="0" i="0" u="none" strike="noStrike" kern="1200" baseline="0" dirty="0" smtClean="0">
                <a:solidFill>
                  <a:schemeClr val="tx1"/>
                </a:solidFill>
                <a:latin typeface="+mn-lt"/>
                <a:ea typeface="+mn-ea"/>
                <a:cs typeface="+mn-cs"/>
              </a:rPr>
              <a:t>) parameters.</a:t>
            </a:r>
          </a:p>
          <a:p>
            <a:endParaRPr lang="en-US" sz="1200" b="0" i="0" u="none" strike="noStrike" kern="1200" baseline="0" dirty="0" smtClean="0">
              <a:solidFill>
                <a:schemeClr val="tx1"/>
              </a:solidFill>
              <a:latin typeface="+mn-lt"/>
              <a:ea typeface="+mn-ea"/>
              <a:cs typeface="+mn-cs"/>
            </a:endParaRPr>
          </a:p>
          <a:p>
            <a:r>
              <a:rPr lang="en-US" dirty="0" smtClean="0"/>
              <a:t>A message that does not require reliable transmission (for example, each single measurement out of a stream of sensor data) can be sent as a Non-confirmable message (NON). These are not acknowledged, but still have a Message ID for duplicate detection (in this example, 0x01a0); see Figure 3. When a recipient is not able to process a Non-confirmable message, it may reply with a Reset message (RST).</a:t>
            </a: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50</a:t>
            </a:fld>
            <a:endParaRPr lang="en-US"/>
          </a:p>
        </p:txBody>
      </p:sp>
    </p:spTree>
    <p:extLst>
      <p:ext uri="{BB962C8B-B14F-4D97-AF65-F5344CB8AC3E}">
        <p14:creationId xmlns:p14="http://schemas.microsoft.com/office/powerpoint/2010/main" val="20809845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smtClean="0">
                <a:solidFill>
                  <a:schemeClr val="tx1"/>
                </a:solidFill>
                <a:latin typeface="+mn-lt"/>
                <a:ea typeface="+mn-ea"/>
                <a:cs typeface="+mn-cs"/>
              </a:rPr>
              <a:t>CoAP</a:t>
            </a:r>
            <a:r>
              <a:rPr lang="en-US" sz="1200" b="0" i="0" u="none" strike="noStrike" kern="1200" baseline="0" dirty="0" smtClean="0">
                <a:solidFill>
                  <a:schemeClr val="tx1"/>
                </a:solidFill>
                <a:latin typeface="+mn-lt"/>
                <a:ea typeface="+mn-ea"/>
                <a:cs typeface="+mn-cs"/>
              </a:rPr>
              <a:t> defines four types of messages: confirmable, non-confirmable, acknowledgement, and reset. Method codes and response codes included in some of these messages make them carry requests or responses. </a:t>
            </a:r>
            <a:r>
              <a:rPr lang="en-US" sz="1200" b="0" i="0" u="none" strike="noStrike" kern="1200" baseline="0" dirty="0" err="1" smtClean="0">
                <a:solidFill>
                  <a:schemeClr val="tx1"/>
                </a:solidFill>
                <a:latin typeface="+mn-lt"/>
                <a:ea typeface="+mn-ea"/>
                <a:cs typeface="+mn-cs"/>
              </a:rPr>
              <a:t>CoAP</a:t>
            </a:r>
            <a:r>
              <a:rPr lang="en-US" sz="1200" b="0" i="0" u="none" strike="noStrike" kern="1200" baseline="0" dirty="0" smtClean="0">
                <a:solidFill>
                  <a:schemeClr val="tx1"/>
                </a:solidFill>
                <a:latin typeface="+mn-lt"/>
                <a:ea typeface="+mn-ea"/>
                <a:cs typeface="+mn-cs"/>
              </a:rPr>
              <a:t> code, method and response codes, option numbers, and content format have been assigned by IANA as Constrained RESTful Environments (</a:t>
            </a:r>
            <a:r>
              <a:rPr lang="en-US" sz="1200" b="0" i="0" u="none" strike="noStrike" kern="1200" baseline="0" dirty="0" err="1" smtClean="0">
                <a:solidFill>
                  <a:schemeClr val="tx1"/>
                </a:solidFill>
                <a:latin typeface="+mn-lt"/>
                <a:ea typeface="+mn-ea"/>
                <a:cs typeface="+mn-cs"/>
              </a:rPr>
              <a:t>CoRE</a:t>
            </a:r>
            <a:r>
              <a:rPr lang="en-US" sz="1200" b="0" i="0" u="none" strike="noStrike" kern="1200" baseline="0" dirty="0" smtClean="0">
                <a:solidFill>
                  <a:schemeClr val="tx1"/>
                </a:solidFill>
                <a:latin typeface="+mn-lt"/>
                <a:ea typeface="+mn-ea"/>
                <a:cs typeface="+mn-cs"/>
              </a:rPr>
              <a:t>) parameters.</a:t>
            </a:r>
          </a:p>
          <a:p>
            <a:endParaRPr lang="en-US" sz="1200" b="0" i="0" u="none" strike="noStrike" kern="1200" baseline="0" dirty="0" smtClean="0">
              <a:solidFill>
                <a:schemeClr val="tx1"/>
              </a:solidFill>
              <a:latin typeface="+mn-lt"/>
              <a:ea typeface="+mn-ea"/>
              <a:cs typeface="+mn-cs"/>
            </a:endParaRPr>
          </a:p>
          <a:p>
            <a:r>
              <a:rPr lang="en-US" dirty="0" smtClean="0"/>
              <a:t>A message that does not require reliable transmission (for example, each single measurement out of a stream of sensor data) can be sent as a Non-confirmable message (NON). These are not acknowledged, but still have a Message ID for duplicate detection (in this example, 0x01a0); see Figure 3. When a recipient is not able to process a Non-confirmable message, it may reply with a Reset message (RST).</a:t>
            </a: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51</a:t>
            </a:fld>
            <a:endParaRPr lang="en-US"/>
          </a:p>
        </p:txBody>
      </p:sp>
    </p:spTree>
    <p:extLst>
      <p:ext uri="{BB962C8B-B14F-4D97-AF65-F5344CB8AC3E}">
        <p14:creationId xmlns:p14="http://schemas.microsoft.com/office/powerpoint/2010/main" val="2199301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3</a:t>
            </a:fld>
            <a:endParaRPr lang="en-US"/>
          </a:p>
        </p:txBody>
      </p:sp>
    </p:spTree>
    <p:extLst>
      <p:ext uri="{BB962C8B-B14F-4D97-AF65-F5344CB8AC3E}">
        <p14:creationId xmlns:p14="http://schemas.microsoft.com/office/powerpoint/2010/main" val="1601407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smtClean="0">
                <a:solidFill>
                  <a:schemeClr val="tx1"/>
                </a:solidFill>
                <a:latin typeface="+mn-lt"/>
                <a:ea typeface="+mn-ea"/>
                <a:cs typeface="+mn-cs"/>
              </a:rPr>
              <a:t>CoAP</a:t>
            </a:r>
            <a:r>
              <a:rPr lang="en-US" sz="1200" b="0" i="0" u="none" strike="noStrike" kern="1200" baseline="0" dirty="0" smtClean="0">
                <a:solidFill>
                  <a:schemeClr val="tx1"/>
                </a:solidFill>
                <a:latin typeface="+mn-lt"/>
                <a:ea typeface="+mn-ea"/>
                <a:cs typeface="+mn-cs"/>
              </a:rPr>
              <a:t> defines four types of messages: confirmable, non-confirmable, acknowledgement, and reset. Method codes and response codes included in some of these messages make them carry requests or responses. </a:t>
            </a:r>
            <a:r>
              <a:rPr lang="en-US" sz="1200" b="0" i="0" u="none" strike="noStrike" kern="1200" baseline="0" dirty="0" err="1" smtClean="0">
                <a:solidFill>
                  <a:schemeClr val="tx1"/>
                </a:solidFill>
                <a:latin typeface="+mn-lt"/>
                <a:ea typeface="+mn-ea"/>
                <a:cs typeface="+mn-cs"/>
              </a:rPr>
              <a:t>CoAP</a:t>
            </a:r>
            <a:r>
              <a:rPr lang="en-US" sz="1200" b="0" i="0" u="none" strike="noStrike" kern="1200" baseline="0" dirty="0" smtClean="0">
                <a:solidFill>
                  <a:schemeClr val="tx1"/>
                </a:solidFill>
                <a:latin typeface="+mn-lt"/>
                <a:ea typeface="+mn-ea"/>
                <a:cs typeface="+mn-cs"/>
              </a:rPr>
              <a:t> code, method and response codes, option numbers, and content format have been assigned by IANA as Constrained RESTful Environments (</a:t>
            </a:r>
            <a:r>
              <a:rPr lang="en-US" sz="1200" b="0" i="0" u="none" strike="noStrike" kern="1200" baseline="0" dirty="0" err="1" smtClean="0">
                <a:solidFill>
                  <a:schemeClr val="tx1"/>
                </a:solidFill>
                <a:latin typeface="+mn-lt"/>
                <a:ea typeface="+mn-ea"/>
                <a:cs typeface="+mn-cs"/>
              </a:rPr>
              <a:t>CoRE</a:t>
            </a:r>
            <a:r>
              <a:rPr lang="en-US" sz="1200" b="0" i="0" u="none" strike="noStrike" kern="1200" baseline="0" dirty="0" smtClean="0">
                <a:solidFill>
                  <a:schemeClr val="tx1"/>
                </a:solidFill>
                <a:latin typeface="+mn-lt"/>
                <a:ea typeface="+mn-ea"/>
                <a:cs typeface="+mn-cs"/>
              </a:rPr>
              <a:t>) parameters.</a:t>
            </a:r>
          </a:p>
          <a:p>
            <a:endParaRPr lang="en-US" sz="1200" b="0" i="0" u="none" strike="noStrike" kern="1200" baseline="0" dirty="0" smtClean="0">
              <a:solidFill>
                <a:schemeClr val="tx1"/>
              </a:solidFill>
              <a:latin typeface="+mn-lt"/>
              <a:ea typeface="+mn-ea"/>
              <a:cs typeface="+mn-cs"/>
            </a:endParaRPr>
          </a:p>
          <a:p>
            <a:r>
              <a:rPr lang="en-US" dirty="0" smtClean="0"/>
              <a:t>A message that does not require reliable transmission (for example, each single measurement out of a stream of sensor data) can be sent as a Non-confirmable message (NON). These are not acknowledged, but still have a Message ID for duplicate detection (in this example, 0x01a0); see Figure 3. When a recipient is not able to process a Non-confirmable message, it may reply with a Reset message (RST).</a:t>
            </a: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52</a:t>
            </a:fld>
            <a:endParaRPr lang="en-US"/>
          </a:p>
        </p:txBody>
      </p:sp>
    </p:spTree>
    <p:extLst>
      <p:ext uri="{BB962C8B-B14F-4D97-AF65-F5344CB8AC3E}">
        <p14:creationId xmlns:p14="http://schemas.microsoft.com/office/powerpoint/2010/main" val="20596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From RFC-7252</a:t>
            </a:r>
          </a:p>
          <a:p>
            <a:r>
              <a:rPr lang="en-US" sz="1200" b="1" kern="1200" dirty="0" smtClean="0">
                <a:solidFill>
                  <a:schemeClr val="tx1"/>
                </a:solidFill>
                <a:effectLst/>
                <a:latin typeface="+mn-lt"/>
                <a:ea typeface="+mn-ea"/>
                <a:cs typeface="+mn-cs"/>
              </a:rPr>
              <a:t>GET</a:t>
            </a:r>
          </a:p>
          <a:p>
            <a:r>
              <a:rPr lang="en-US" dirty="0" smtClean="0"/>
              <a:t>The GET method retrieves a representation for the information that currently corresponds to the resource identified by the request URI. If the request includes an Accept Option, that indicates the preferred content-format of a response. If the request includes an </a:t>
            </a:r>
            <a:r>
              <a:rPr lang="en-US" dirty="0" err="1" smtClean="0"/>
              <a:t>ETag</a:t>
            </a:r>
            <a:r>
              <a:rPr lang="en-US" dirty="0" smtClean="0"/>
              <a:t> Option, the GET method requests that </a:t>
            </a:r>
            <a:r>
              <a:rPr lang="en-US" dirty="0" err="1" smtClean="0"/>
              <a:t>ETag</a:t>
            </a:r>
            <a:r>
              <a:rPr lang="en-US" dirty="0" smtClean="0"/>
              <a:t> be validated and that the representation be transferred only if validation failed. Upon success, a 2.05 (Content) or 2.03 (Valid) Response Code SHOULD be present in the response. The GET method is safe and idempotent. </a:t>
            </a:r>
          </a:p>
          <a:p>
            <a:r>
              <a:rPr lang="en-US" sz="1200" b="1" kern="1200" dirty="0" smtClean="0">
                <a:solidFill>
                  <a:schemeClr val="tx1"/>
                </a:solidFill>
                <a:effectLst/>
                <a:latin typeface="+mn-lt"/>
                <a:ea typeface="+mn-ea"/>
                <a:cs typeface="+mn-cs"/>
              </a:rPr>
              <a:t>POST</a:t>
            </a:r>
          </a:p>
          <a:p>
            <a:r>
              <a:rPr lang="en-US" dirty="0" smtClean="0"/>
              <a:t>The POST method requests that the representation enclosed in the request be processed. The actual function performed by the POST method is determined by the origin server and dependent on the target resource. It usually results in a new resource being created or the target resource being updated. If a resource has been created on the server, the response returned by the server SHOULD have a 2.01 (Created) Response Code and SHOULD include the URI of the new resource in a sequence of one or more Location-Path and/or Location-Query Options .</a:t>
            </a:r>
            <a:r>
              <a:rPr lang="en-US" baseline="0" dirty="0" smtClean="0"/>
              <a:t> </a:t>
            </a:r>
            <a:r>
              <a:rPr lang="en-US" dirty="0" smtClean="0"/>
              <a:t>If the POST succeeds but does not result in a new resource being created on the server, the response SHOULD have a 2.04 (Changed) Response Code. If the POST succeeds and results in the target resource being deleted, the response SHOULD have a 2.02 (Deleted) Response Code. POST is neither safe nor idempotent.</a:t>
            </a:r>
          </a:p>
          <a:p>
            <a:r>
              <a:rPr lang="en-US" sz="1200" b="1" kern="1200" dirty="0" smtClean="0">
                <a:solidFill>
                  <a:schemeClr val="tx1"/>
                </a:solidFill>
                <a:effectLst/>
                <a:latin typeface="+mn-lt"/>
                <a:ea typeface="+mn-ea"/>
                <a:cs typeface="+mn-cs"/>
              </a:rPr>
              <a:t>PUT</a:t>
            </a:r>
          </a:p>
          <a:p>
            <a:r>
              <a:rPr lang="en-US" dirty="0" smtClean="0"/>
              <a:t>The PUT method requests that the resource identified by the request URI be updated or created with the enclosed representation. The representation format is specified by the media type and content coding given in the Content-Format Option, if provided. If a resource exists at the request URI, the enclosed representation SHOULD be considered a modified version of that resource, and a 2.04 (Changed) Response Code SHOULD be returned. If no resource exists, then the server MAY create a new resource with that URI, resulting in a 2.01 (Created) Response Code. If the resource could not be created or modified, then an appropriate error Response Code SHOULD be sent. Further restrictions to a PUT can be made by including the If-Match or If-None-Match options in the request. PUT is not safe but is idempotent.</a:t>
            </a:r>
          </a:p>
          <a:p>
            <a:r>
              <a:rPr lang="en-US" sz="1200" b="1" kern="1200" dirty="0" smtClean="0">
                <a:solidFill>
                  <a:schemeClr val="tx1"/>
                </a:solidFill>
                <a:effectLst/>
                <a:latin typeface="+mn-lt"/>
                <a:ea typeface="+mn-ea"/>
                <a:cs typeface="+mn-cs"/>
              </a:rPr>
              <a:t>DELETE</a:t>
            </a:r>
          </a:p>
          <a:p>
            <a:r>
              <a:rPr lang="en-US" dirty="0" smtClean="0"/>
              <a:t>The DELETE method requests that the resource identified by the request URI be deleted. A 2.02 (Deleted) Response Code SHOULD be used on success or in case the resource did not exist before the request. DELETE is not safe but is idempotent.</a:t>
            </a: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53</a:t>
            </a:fld>
            <a:endParaRPr lang="en-US"/>
          </a:p>
        </p:txBody>
      </p:sp>
    </p:spTree>
    <p:extLst>
      <p:ext uri="{BB962C8B-B14F-4D97-AF65-F5344CB8AC3E}">
        <p14:creationId xmlns:p14="http://schemas.microsoft.com/office/powerpoint/2010/main" val="3691957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Figure 6-9 shows a utility operations center on the left, acting as the </a:t>
            </a:r>
            <a:r>
              <a:rPr lang="en-US" sz="1200" b="0" i="0" u="none" strike="noStrike" kern="1200" baseline="0" dirty="0" err="1" smtClean="0">
                <a:solidFill>
                  <a:schemeClr val="tx1"/>
                </a:solidFill>
                <a:latin typeface="+mn-lt"/>
                <a:ea typeface="+mn-ea"/>
                <a:cs typeface="+mn-cs"/>
              </a:rPr>
              <a:t>CoAP</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client, with the </a:t>
            </a:r>
            <a:r>
              <a:rPr lang="en-US" sz="1200" b="0" i="0" u="none" strike="noStrike" kern="1200" baseline="0" dirty="0" err="1" smtClean="0">
                <a:solidFill>
                  <a:schemeClr val="tx1"/>
                </a:solidFill>
                <a:latin typeface="+mn-lt"/>
                <a:ea typeface="+mn-ea"/>
                <a:cs typeface="+mn-cs"/>
              </a:rPr>
              <a:t>CoAP</a:t>
            </a:r>
            <a:r>
              <a:rPr lang="en-US" sz="1200" b="0" i="0" u="none" strike="noStrike" kern="1200" baseline="0" dirty="0" smtClean="0">
                <a:solidFill>
                  <a:schemeClr val="tx1"/>
                </a:solidFill>
                <a:latin typeface="+mn-lt"/>
                <a:ea typeface="+mn-ea"/>
                <a:cs typeface="+mn-cs"/>
              </a:rPr>
              <a:t> server being a temperature sensor on the right of the</a:t>
            </a:r>
          </a:p>
          <a:p>
            <a:r>
              <a:rPr lang="en-US" sz="1200" b="0" i="0" u="none" strike="noStrike" kern="1200" baseline="0" dirty="0" smtClean="0">
                <a:solidFill>
                  <a:schemeClr val="tx1"/>
                </a:solidFill>
                <a:latin typeface="+mn-lt"/>
                <a:ea typeface="+mn-ea"/>
                <a:cs typeface="+mn-cs"/>
              </a:rPr>
              <a:t>figure. The communication between the client and server uses a </a:t>
            </a:r>
            <a:r>
              <a:rPr lang="en-US" sz="1200" b="0" i="0" u="none" strike="noStrike" kern="1200" baseline="0" dirty="0" err="1" smtClean="0">
                <a:solidFill>
                  <a:schemeClr val="tx1"/>
                </a:solidFill>
                <a:latin typeface="+mn-lt"/>
                <a:ea typeface="+mn-ea"/>
                <a:cs typeface="+mn-cs"/>
              </a:rPr>
              <a:t>CoAP</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message ID of 0x47. The </a:t>
            </a:r>
            <a:r>
              <a:rPr lang="en-US" sz="1200" b="0" i="0" u="none" strike="noStrike" kern="1200" baseline="0" dirty="0" err="1" smtClean="0">
                <a:solidFill>
                  <a:schemeClr val="tx1"/>
                </a:solidFill>
                <a:latin typeface="+mn-lt"/>
                <a:ea typeface="+mn-ea"/>
                <a:cs typeface="+mn-cs"/>
              </a:rPr>
              <a:t>CoAP</a:t>
            </a:r>
            <a:r>
              <a:rPr lang="en-US" sz="1200" b="0" i="0" u="none" strike="noStrike" kern="1200" baseline="0" dirty="0" smtClean="0">
                <a:solidFill>
                  <a:schemeClr val="tx1"/>
                </a:solidFill>
                <a:latin typeface="+mn-lt"/>
                <a:ea typeface="+mn-ea"/>
                <a:cs typeface="+mn-cs"/>
              </a:rPr>
              <a:t> Message ID ensures reliability and is used to</a:t>
            </a:r>
          </a:p>
          <a:p>
            <a:r>
              <a:rPr lang="en-US" sz="1200" b="0" i="0" u="none" strike="noStrike" kern="1200" baseline="0" dirty="0" smtClean="0">
                <a:solidFill>
                  <a:schemeClr val="tx1"/>
                </a:solidFill>
                <a:latin typeface="+mn-lt"/>
                <a:ea typeface="+mn-ea"/>
                <a:cs typeface="+mn-cs"/>
              </a:rPr>
              <a:t>detect duplicate messages.</a:t>
            </a:r>
          </a:p>
          <a:p>
            <a:r>
              <a:rPr lang="en-US" sz="1200" b="0" i="0" u="none" strike="noStrike" kern="1200" baseline="0" dirty="0" smtClean="0">
                <a:solidFill>
                  <a:schemeClr val="tx1"/>
                </a:solidFill>
                <a:latin typeface="+mn-lt"/>
                <a:ea typeface="+mn-ea"/>
                <a:cs typeface="+mn-cs"/>
              </a:rPr>
              <a:t>The client in Figure 6-9 sends a GET message to get the temperature from the</a:t>
            </a:r>
          </a:p>
          <a:p>
            <a:r>
              <a:rPr lang="en-US" sz="1200" b="0" i="0" u="none" strike="noStrike" kern="1200" baseline="0" dirty="0" smtClean="0">
                <a:solidFill>
                  <a:schemeClr val="tx1"/>
                </a:solidFill>
                <a:latin typeface="+mn-lt"/>
                <a:ea typeface="+mn-ea"/>
                <a:cs typeface="+mn-cs"/>
              </a:rPr>
              <a:t>sensor. Notice that the 0x47 message ID is present for this GET message and</a:t>
            </a:r>
          </a:p>
          <a:p>
            <a:r>
              <a:rPr lang="en-US" sz="1200" b="0" i="0" u="none" strike="noStrike" kern="1200" baseline="0" dirty="0" smtClean="0">
                <a:solidFill>
                  <a:schemeClr val="tx1"/>
                </a:solidFill>
                <a:latin typeface="+mn-lt"/>
                <a:ea typeface="+mn-ea"/>
                <a:cs typeface="+mn-cs"/>
              </a:rPr>
              <a:t>that the message is also marked with CON. A CON, or confirmable, marking</a:t>
            </a:r>
          </a:p>
          <a:p>
            <a:r>
              <a:rPr lang="en-US" sz="1200" b="0" i="0" u="none" strike="noStrike" kern="1200" baseline="0" dirty="0" smtClean="0">
                <a:solidFill>
                  <a:schemeClr val="tx1"/>
                </a:solidFill>
                <a:latin typeface="+mn-lt"/>
                <a:ea typeface="+mn-ea"/>
                <a:cs typeface="+mn-cs"/>
              </a:rPr>
              <a:t>in a </a:t>
            </a:r>
            <a:r>
              <a:rPr lang="en-US" sz="1200" b="0" i="0" u="none" strike="noStrike" kern="1200" baseline="0" dirty="0" err="1" smtClean="0">
                <a:solidFill>
                  <a:schemeClr val="tx1"/>
                </a:solidFill>
                <a:latin typeface="+mn-lt"/>
                <a:ea typeface="+mn-ea"/>
                <a:cs typeface="+mn-cs"/>
              </a:rPr>
              <a:t>CoAP</a:t>
            </a:r>
            <a:r>
              <a:rPr lang="en-US" sz="1200" b="0" i="0" u="none" strike="noStrike" kern="1200" baseline="0" dirty="0" smtClean="0">
                <a:solidFill>
                  <a:schemeClr val="tx1"/>
                </a:solidFill>
                <a:latin typeface="+mn-lt"/>
                <a:ea typeface="+mn-ea"/>
                <a:cs typeface="+mn-cs"/>
              </a:rPr>
              <a:t> message means the message will be retransmitted until the</a:t>
            </a:r>
          </a:p>
          <a:p>
            <a:r>
              <a:rPr lang="en-US" sz="1200" b="0" i="0" u="none" strike="noStrike" kern="1200" baseline="0" dirty="0" smtClean="0">
                <a:solidFill>
                  <a:schemeClr val="tx1"/>
                </a:solidFill>
                <a:latin typeface="+mn-lt"/>
                <a:ea typeface="+mn-ea"/>
                <a:cs typeface="+mn-cs"/>
              </a:rPr>
              <a:t>recipient sends an acknowledgement (or ACK) with the same message ID.</a:t>
            </a:r>
          </a:p>
          <a:p>
            <a:r>
              <a:rPr lang="en-US" sz="1200" b="0" i="0" u="none" strike="noStrike" kern="1200" baseline="0" dirty="0" smtClean="0">
                <a:solidFill>
                  <a:schemeClr val="tx1"/>
                </a:solidFill>
                <a:latin typeface="+mn-lt"/>
                <a:ea typeface="+mn-ea"/>
                <a:cs typeface="+mn-cs"/>
              </a:rPr>
              <a:t>In Figure 6-9, the temperature sensor does reply with an ACK message referencing the correct message ID of 0x47. In addition, this ACK message</a:t>
            </a:r>
          </a:p>
          <a:p>
            <a:r>
              <a:rPr lang="en-US" sz="1200" b="0" i="0" u="none" strike="noStrike" kern="1200" baseline="0" dirty="0" smtClean="0">
                <a:solidFill>
                  <a:schemeClr val="tx1"/>
                </a:solidFill>
                <a:latin typeface="+mn-lt"/>
                <a:ea typeface="+mn-ea"/>
                <a:cs typeface="+mn-cs"/>
              </a:rPr>
              <a:t>piggybacks a successful response to the GET request itself. This is indicated</a:t>
            </a:r>
          </a:p>
          <a:p>
            <a:r>
              <a:rPr lang="en-US" sz="1200" b="0" i="0" u="none" strike="noStrike" kern="1200" baseline="0" dirty="0" smtClean="0">
                <a:solidFill>
                  <a:schemeClr val="tx1"/>
                </a:solidFill>
                <a:latin typeface="+mn-lt"/>
                <a:ea typeface="+mn-ea"/>
                <a:cs typeface="+mn-cs"/>
              </a:rPr>
              <a:t>by the 2.05 response code followed by the requested data.</a:t>
            </a: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54</a:t>
            </a:fld>
            <a:endParaRPr lang="en-US"/>
          </a:p>
        </p:txBody>
      </p:sp>
    </p:spTree>
    <p:extLst>
      <p:ext uri="{BB962C8B-B14F-4D97-AF65-F5344CB8AC3E}">
        <p14:creationId xmlns:p14="http://schemas.microsoft.com/office/powerpoint/2010/main" val="37605011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55</a:t>
            </a:fld>
            <a:endParaRPr lang="en-US"/>
          </a:p>
        </p:txBody>
      </p:sp>
    </p:spTree>
    <p:extLst>
      <p:ext uri="{BB962C8B-B14F-4D97-AF65-F5344CB8AC3E}">
        <p14:creationId xmlns:p14="http://schemas.microsoft.com/office/powerpoint/2010/main" val="2110925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56</a:t>
            </a:fld>
            <a:endParaRPr lang="en-US"/>
          </a:p>
        </p:txBody>
      </p:sp>
    </p:spTree>
    <p:extLst>
      <p:ext uri="{BB962C8B-B14F-4D97-AF65-F5344CB8AC3E}">
        <p14:creationId xmlns:p14="http://schemas.microsoft.com/office/powerpoint/2010/main" val="34892365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57</a:t>
            </a:fld>
            <a:endParaRPr lang="en-US"/>
          </a:p>
        </p:txBody>
      </p:sp>
    </p:spTree>
    <p:extLst>
      <p:ext uri="{BB962C8B-B14F-4D97-AF65-F5344CB8AC3E}">
        <p14:creationId xmlns:p14="http://schemas.microsoft.com/office/powerpoint/2010/main" val="8168320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58</a:t>
            </a:fld>
            <a:endParaRPr lang="en-US"/>
          </a:p>
        </p:txBody>
      </p:sp>
    </p:spTree>
    <p:extLst>
      <p:ext uri="{BB962C8B-B14F-4D97-AF65-F5344CB8AC3E}">
        <p14:creationId xmlns:p14="http://schemas.microsoft.com/office/powerpoint/2010/main" val="10866703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59</a:t>
            </a:fld>
            <a:endParaRPr lang="en-US"/>
          </a:p>
        </p:txBody>
      </p:sp>
    </p:spTree>
    <p:extLst>
      <p:ext uri="{BB962C8B-B14F-4D97-AF65-F5344CB8AC3E}">
        <p14:creationId xmlns:p14="http://schemas.microsoft.com/office/powerpoint/2010/main" val="33102089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60</a:t>
            </a:fld>
            <a:endParaRPr lang="en-US"/>
          </a:p>
        </p:txBody>
      </p:sp>
    </p:spTree>
    <p:extLst>
      <p:ext uri="{BB962C8B-B14F-4D97-AF65-F5344CB8AC3E}">
        <p14:creationId xmlns:p14="http://schemas.microsoft.com/office/powerpoint/2010/main" val="7589621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An MQTT client can act as a publisher to send data (or resource information) to an MQTT server acting as an MQTT message broker. In Figure, the MQTT client on the left side is a temperature (Temp) and relative humidity (RH) sensor that publishes its Temp/RH data. </a:t>
            </a:r>
          </a:p>
          <a:p>
            <a:r>
              <a:rPr lang="en-US" sz="1200" b="0" i="0" u="none" strike="noStrike" kern="1200" baseline="0" dirty="0" smtClean="0">
                <a:solidFill>
                  <a:schemeClr val="tx1"/>
                </a:solidFill>
                <a:latin typeface="+mn-lt"/>
                <a:ea typeface="+mn-ea"/>
                <a:cs typeface="+mn-cs"/>
              </a:rPr>
              <a:t>The MQTT server (or message broker) accepts the network connection along with application messages, such as Temp/RH data, from the publishers. It also handles the subscription and </a:t>
            </a:r>
            <a:r>
              <a:rPr lang="en-US" sz="1200" b="0" i="0" u="none" strike="noStrike" kern="1200" baseline="0" dirty="0" err="1" smtClean="0">
                <a:solidFill>
                  <a:schemeClr val="tx1"/>
                </a:solidFill>
                <a:latin typeface="+mn-lt"/>
                <a:ea typeface="+mn-ea"/>
                <a:cs typeface="+mn-cs"/>
              </a:rPr>
              <a:t>unsubscription</a:t>
            </a:r>
            <a:r>
              <a:rPr lang="en-US" sz="1200" b="0" i="0" u="none" strike="noStrike" kern="1200" baseline="0" dirty="0" smtClean="0">
                <a:solidFill>
                  <a:schemeClr val="tx1"/>
                </a:solidFill>
                <a:latin typeface="+mn-lt"/>
                <a:ea typeface="+mn-ea"/>
                <a:cs typeface="+mn-cs"/>
              </a:rPr>
              <a:t> process and pushes the application data to MQTT clients acting as subscribers.</a:t>
            </a:r>
          </a:p>
          <a:p>
            <a:r>
              <a:rPr lang="en-US" sz="1200" b="0" i="0" u="none" strike="noStrike" kern="1200" baseline="0" dirty="0" smtClean="0">
                <a:solidFill>
                  <a:schemeClr val="tx1"/>
                </a:solidFill>
                <a:latin typeface="+mn-lt"/>
                <a:ea typeface="+mn-ea"/>
                <a:cs typeface="+mn-cs"/>
              </a:rPr>
              <a:t>The application on the right side of Figure is an MQTT client that is a subscriber to the Temp/RH data being generated by the publisher or sensor on the left. This model, where subscribers express a desire to receive information from publishers, is well known.</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With MQTT, clients can subscribe to all data (using a wildcard character) or specific data from the information tree of a publisher. In addition, the presence of a message broker in MQTT decouples the data transmission between clients acting as publishers and subscribers. In fact, publishers and subscribers do not even know (or need to know) about each other. A benefit of having this decoupling is that the MQTT message broker ensures that information can be buffered and cached in case of network failures. This also means that publishers and subscribers do not have to be online at the same time.</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MQTT control packets run over a TCP transport using port 1883. TCP ensures an ordered, lossless stream of bytes between the MQTT client and the MQTT server. Optionally, MQTT can be secured using TLS on port 8883, and </a:t>
            </a:r>
            <a:r>
              <a:rPr lang="en-US" sz="1200" b="0" i="0" u="none" strike="noStrike" kern="1200" baseline="0" dirty="0" err="1" smtClean="0">
                <a:solidFill>
                  <a:schemeClr val="tx1"/>
                </a:solidFill>
                <a:latin typeface="+mn-lt"/>
                <a:ea typeface="+mn-ea"/>
                <a:cs typeface="+mn-cs"/>
              </a:rPr>
              <a:t>WebSocket</a:t>
            </a:r>
            <a:r>
              <a:rPr lang="en-US" sz="1200" b="0" i="0" u="none" strike="noStrike" kern="1200" baseline="0" dirty="0" smtClean="0">
                <a:solidFill>
                  <a:schemeClr val="tx1"/>
                </a:solidFill>
                <a:latin typeface="+mn-lt"/>
                <a:ea typeface="+mn-ea"/>
                <a:cs typeface="+mn-cs"/>
              </a:rPr>
              <a:t> (defined in RFC 6455) can also be used.</a:t>
            </a: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61</a:t>
            </a:fld>
            <a:endParaRPr lang="en-US"/>
          </a:p>
        </p:txBody>
      </p:sp>
    </p:spTree>
    <p:extLst>
      <p:ext uri="{BB962C8B-B14F-4D97-AF65-F5344CB8AC3E}">
        <p14:creationId xmlns:p14="http://schemas.microsoft.com/office/powerpoint/2010/main" val="1442719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This section reviews the selection of a protocol for the transport layer as supported by the TCP/IP architecture in the context of IoT networks. With the TCP/IP protocol, two main protocols are specified for the transport layer:</a:t>
            </a:r>
          </a:p>
          <a:p>
            <a:r>
              <a:rPr lang="en-US" sz="1200" b="1" i="0" u="none" strike="noStrike" kern="1200" baseline="0" dirty="0" smtClean="0">
                <a:solidFill>
                  <a:schemeClr val="tx1"/>
                </a:solidFill>
                <a:latin typeface="+mn-lt"/>
                <a:ea typeface="+mn-ea"/>
                <a:cs typeface="+mn-cs"/>
              </a:rPr>
              <a:t>Transmission Control Protocol (TCP): </a:t>
            </a:r>
            <a:r>
              <a:rPr lang="en-US" sz="1200" b="0" i="0" u="none" strike="noStrike" kern="1200" baseline="0" dirty="0" smtClean="0">
                <a:solidFill>
                  <a:schemeClr val="tx1"/>
                </a:solidFill>
                <a:latin typeface="+mn-lt"/>
                <a:ea typeface="+mn-ea"/>
                <a:cs typeface="+mn-cs"/>
              </a:rPr>
              <a:t>This connection-oriented protocol requires a session to get established between the source and destination before exchanging data. You can view it as an equivalent to a traditional telephone conversation, in which two phones must be connected and the communication link established before the parties can talk.</a:t>
            </a:r>
          </a:p>
          <a:p>
            <a:r>
              <a:rPr lang="en-US" sz="1200" b="1" i="0" u="none" strike="noStrike" kern="1200" baseline="0" dirty="0" smtClean="0">
                <a:solidFill>
                  <a:schemeClr val="tx1"/>
                </a:solidFill>
                <a:latin typeface="+mn-lt"/>
                <a:ea typeface="+mn-ea"/>
                <a:cs typeface="+mn-cs"/>
              </a:rPr>
              <a:t>User Datagram Protocol (UDP): </a:t>
            </a:r>
            <a:r>
              <a:rPr lang="en-US" sz="1200" b="0" i="0" u="none" strike="noStrike" kern="1200" baseline="0" dirty="0" smtClean="0">
                <a:solidFill>
                  <a:schemeClr val="tx1"/>
                </a:solidFill>
                <a:latin typeface="+mn-lt"/>
                <a:ea typeface="+mn-ea"/>
                <a:cs typeface="+mn-cs"/>
              </a:rPr>
              <a:t>With this connection-less protocol, data can be quickly sent between source and destination—but with no guarantee of delivery. This is analogous to the traditional mail delivery system, in which a letter is mailed to a destination. Confirmation of the reception of this letter does not happen until another letter is sent in response.</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With the predominance of human interactions over the Internet, TCP is the main protocol used at the transport layer. This is largely due to its inherent characteristics, such as its ability to transport large volumes of data into smaller sets of packets. In addition, it ensures reassembly in a correct sequence, flow control and window adjustment, and retransmission of lost packets. These benefits occur with the cost of overhead per packet and per session, potentially impacting overall packet per second performances and latency.</a:t>
            </a:r>
          </a:p>
          <a:p>
            <a:r>
              <a:rPr lang="en-US" sz="1200" b="0" i="0" u="none" strike="noStrike" kern="1200" baseline="0" dirty="0" smtClean="0">
                <a:solidFill>
                  <a:schemeClr val="tx1"/>
                </a:solidFill>
                <a:latin typeface="+mn-lt"/>
                <a:ea typeface="+mn-ea"/>
                <a:cs typeface="+mn-cs"/>
              </a:rPr>
              <a:t>In contrast, UDP is most often used in the context of network services, such as Domain Name System (DNS), Network Time Protocol (NTP), Simple Network Management Protocol (SNMP), and Dynamic Host Control Protocol (DHCP), or for real-time data traffic, including voice and video over IP. In these cases, performance and latency are more important than packet retransmissions because re-sending a lost voice or video packet does not add value. When the reception of packets must be guaranteed error free, the application layer protocol takes care of that function.</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While the use of TCP may not strain generic compute platforms and high data-rate networks, it can be challenging and is often overkill on constrained IoT devices and networks. This is particularly true when an IoT device needs to send only a few bytes of data per transaction. When using TCP, each packet needs to add a minimum of 20 bytes of TCP overhead, while UDP adds only 8 bytes. TCP also requires the establishment and potential maintenance of an open logical channel.</a:t>
            </a: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4</a:t>
            </a:fld>
            <a:endParaRPr lang="en-US"/>
          </a:p>
        </p:txBody>
      </p:sp>
    </p:spTree>
    <p:extLst>
      <p:ext uri="{BB962C8B-B14F-4D97-AF65-F5344CB8AC3E}">
        <p14:creationId xmlns:p14="http://schemas.microsoft.com/office/powerpoint/2010/main" val="7518222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62</a:t>
            </a:fld>
            <a:endParaRPr lang="en-US"/>
          </a:p>
        </p:txBody>
      </p:sp>
    </p:spTree>
    <p:extLst>
      <p:ext uri="{BB962C8B-B14F-4D97-AF65-F5344CB8AC3E}">
        <p14:creationId xmlns:p14="http://schemas.microsoft.com/office/powerpoint/2010/main" val="31608906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63</a:t>
            </a:fld>
            <a:endParaRPr lang="en-US"/>
          </a:p>
        </p:txBody>
      </p:sp>
    </p:spTree>
    <p:extLst>
      <p:ext uri="{BB962C8B-B14F-4D97-AF65-F5344CB8AC3E}">
        <p14:creationId xmlns:p14="http://schemas.microsoft.com/office/powerpoint/2010/main" val="11068084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64</a:t>
            </a:fld>
            <a:endParaRPr lang="en-US"/>
          </a:p>
        </p:txBody>
      </p:sp>
    </p:spTree>
    <p:extLst>
      <p:ext uri="{BB962C8B-B14F-4D97-AF65-F5344CB8AC3E}">
        <p14:creationId xmlns:p14="http://schemas.microsoft.com/office/powerpoint/2010/main" val="8887714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65</a:t>
            </a:fld>
            <a:endParaRPr lang="en-US"/>
          </a:p>
        </p:txBody>
      </p:sp>
    </p:spTree>
    <p:extLst>
      <p:ext uri="{BB962C8B-B14F-4D97-AF65-F5344CB8AC3E}">
        <p14:creationId xmlns:p14="http://schemas.microsoft.com/office/powerpoint/2010/main" val="24721082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pound sign (#) is a wildcard character that matches any number of levels</a:t>
            </a:r>
          </a:p>
          <a:p>
            <a:r>
              <a:rPr lang="en-US" sz="1200" b="0" i="0" u="none" strike="noStrike" kern="1200" baseline="0" dirty="0" smtClean="0">
                <a:solidFill>
                  <a:schemeClr val="tx1"/>
                </a:solidFill>
                <a:latin typeface="+mn-lt"/>
                <a:ea typeface="+mn-ea"/>
                <a:cs typeface="+mn-cs"/>
              </a:rPr>
              <a:t>within a topic. The multilevel wildcard represents the parent and any number</a:t>
            </a:r>
          </a:p>
          <a:p>
            <a:r>
              <a:rPr lang="en-US" sz="1200" b="0" i="0" u="none" strike="noStrike" kern="1200" baseline="0" dirty="0" smtClean="0">
                <a:solidFill>
                  <a:schemeClr val="tx1"/>
                </a:solidFill>
                <a:latin typeface="+mn-lt"/>
                <a:ea typeface="+mn-ea"/>
                <a:cs typeface="+mn-cs"/>
              </a:rPr>
              <a:t>of child levels. For example, subscribing to </a:t>
            </a:r>
            <a:r>
              <a:rPr lang="en-US" sz="1200" b="1" i="0" u="none" strike="noStrike" kern="1200" baseline="0" dirty="0" err="1" smtClean="0">
                <a:solidFill>
                  <a:schemeClr val="tx1"/>
                </a:solidFill>
                <a:latin typeface="+mn-lt"/>
                <a:ea typeface="+mn-ea"/>
                <a:cs typeface="+mn-cs"/>
              </a:rPr>
              <a:t>adt</a:t>
            </a:r>
            <a:r>
              <a:rPr lang="en-US" sz="1200" b="1" i="0" u="none" strike="noStrike" kern="1200" baseline="0" dirty="0" smtClean="0">
                <a:solidFill>
                  <a:schemeClr val="tx1"/>
                </a:solidFill>
                <a:latin typeface="+mn-lt"/>
                <a:ea typeface="+mn-ea"/>
                <a:cs typeface="+mn-cs"/>
              </a:rPr>
              <a:t>/</a:t>
            </a:r>
            <a:r>
              <a:rPr lang="en-US" sz="1200" b="1" i="0" u="none" strike="noStrike" kern="1200" baseline="0" dirty="0" err="1" smtClean="0">
                <a:solidFill>
                  <a:schemeClr val="tx1"/>
                </a:solidFill>
                <a:latin typeface="+mn-lt"/>
                <a:ea typeface="+mn-ea"/>
                <a:cs typeface="+mn-cs"/>
              </a:rPr>
              <a:t>lora</a:t>
            </a:r>
            <a:r>
              <a:rPr lang="en-US" sz="1200" b="1" i="0" u="none" strike="noStrike" kern="1200" baseline="0" dirty="0" smtClean="0">
                <a:solidFill>
                  <a:schemeClr val="tx1"/>
                </a:solidFill>
                <a:latin typeface="+mn-lt"/>
                <a:ea typeface="+mn-ea"/>
                <a:cs typeface="+mn-cs"/>
              </a:rPr>
              <a:t>/</a:t>
            </a:r>
            <a:r>
              <a:rPr lang="en-US" sz="1200" b="1" i="0" u="none" strike="noStrike" kern="1200" baseline="0" dirty="0" err="1" smtClean="0">
                <a:solidFill>
                  <a:schemeClr val="tx1"/>
                </a:solidFill>
                <a:latin typeface="+mn-lt"/>
                <a:ea typeface="+mn-ea"/>
                <a:cs typeface="+mn-cs"/>
              </a:rPr>
              <a:t>adeunis</a:t>
            </a:r>
            <a:r>
              <a:rPr lang="en-US" sz="1200" b="1"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enables the</a:t>
            </a:r>
          </a:p>
          <a:p>
            <a:r>
              <a:rPr lang="en-US" sz="1200" b="0" i="0" u="none" strike="noStrike" kern="1200" baseline="0" dirty="0" smtClean="0">
                <a:solidFill>
                  <a:schemeClr val="tx1"/>
                </a:solidFill>
                <a:latin typeface="+mn-lt"/>
                <a:ea typeface="+mn-ea"/>
                <a:cs typeface="+mn-cs"/>
              </a:rPr>
              <a:t>reception of the whole subtree, which could include topic names such as the</a:t>
            </a:r>
          </a:p>
          <a:p>
            <a:r>
              <a:rPr lang="en-US" sz="1200" b="0" i="0" u="none" strike="noStrike" kern="1200" baseline="0" dirty="0" smtClean="0">
                <a:solidFill>
                  <a:schemeClr val="tx1"/>
                </a:solidFill>
                <a:latin typeface="+mn-lt"/>
                <a:ea typeface="+mn-ea"/>
                <a:cs typeface="+mn-cs"/>
              </a:rPr>
              <a:t>following:</a:t>
            </a:r>
          </a:p>
          <a:p>
            <a:r>
              <a:rPr lang="en-US" sz="1200" b="1" i="0" u="none" strike="noStrike" kern="1200" baseline="0" dirty="0" err="1" smtClean="0">
                <a:solidFill>
                  <a:schemeClr val="tx1"/>
                </a:solidFill>
                <a:latin typeface="+mn-lt"/>
                <a:ea typeface="+mn-ea"/>
                <a:cs typeface="+mn-cs"/>
              </a:rPr>
              <a:t>adt</a:t>
            </a:r>
            <a:r>
              <a:rPr lang="en-US" sz="1200" b="1" i="0" u="none" strike="noStrike" kern="1200" baseline="0" dirty="0" smtClean="0">
                <a:solidFill>
                  <a:schemeClr val="tx1"/>
                </a:solidFill>
                <a:latin typeface="+mn-lt"/>
                <a:ea typeface="+mn-ea"/>
                <a:cs typeface="+mn-cs"/>
              </a:rPr>
              <a:t>/</a:t>
            </a:r>
            <a:r>
              <a:rPr lang="en-US" sz="1200" b="1" i="0" u="none" strike="noStrike" kern="1200" baseline="0" dirty="0" err="1" smtClean="0">
                <a:solidFill>
                  <a:schemeClr val="tx1"/>
                </a:solidFill>
                <a:latin typeface="+mn-lt"/>
                <a:ea typeface="+mn-ea"/>
                <a:cs typeface="+mn-cs"/>
              </a:rPr>
              <a:t>lora</a:t>
            </a:r>
            <a:r>
              <a:rPr lang="en-US" sz="1200" b="1" i="0" u="none" strike="noStrike" kern="1200" baseline="0" dirty="0" smtClean="0">
                <a:solidFill>
                  <a:schemeClr val="tx1"/>
                </a:solidFill>
                <a:latin typeface="+mn-lt"/>
                <a:ea typeface="+mn-ea"/>
                <a:cs typeface="+mn-cs"/>
              </a:rPr>
              <a:t>/</a:t>
            </a:r>
            <a:r>
              <a:rPr lang="en-US" sz="1200" b="1" i="0" u="none" strike="noStrike" kern="1200" baseline="0" dirty="0" err="1" smtClean="0">
                <a:solidFill>
                  <a:schemeClr val="tx1"/>
                </a:solidFill>
                <a:latin typeface="+mn-lt"/>
                <a:ea typeface="+mn-ea"/>
                <a:cs typeface="+mn-cs"/>
              </a:rPr>
              <a:t>adeunis</a:t>
            </a:r>
            <a:r>
              <a:rPr lang="en-US" sz="1200" b="1" i="0" u="none" strike="noStrike" kern="1200" baseline="0" dirty="0" smtClean="0">
                <a:solidFill>
                  <a:schemeClr val="tx1"/>
                </a:solidFill>
                <a:latin typeface="+mn-lt"/>
                <a:ea typeface="+mn-ea"/>
                <a:cs typeface="+mn-cs"/>
              </a:rPr>
              <a:t>/0018B20000000E9E</a:t>
            </a:r>
          </a:p>
          <a:p>
            <a:r>
              <a:rPr lang="en-US" sz="1200" b="1" i="0" u="none" strike="noStrike" kern="1200" baseline="0" dirty="0" err="1" smtClean="0">
                <a:solidFill>
                  <a:schemeClr val="tx1"/>
                </a:solidFill>
                <a:latin typeface="+mn-lt"/>
                <a:ea typeface="+mn-ea"/>
                <a:cs typeface="+mn-cs"/>
              </a:rPr>
              <a:t>adt</a:t>
            </a:r>
            <a:r>
              <a:rPr lang="en-US" sz="1200" b="1" i="0" u="none" strike="noStrike" kern="1200" baseline="0" dirty="0" smtClean="0">
                <a:solidFill>
                  <a:schemeClr val="tx1"/>
                </a:solidFill>
                <a:latin typeface="+mn-lt"/>
                <a:ea typeface="+mn-ea"/>
                <a:cs typeface="+mn-cs"/>
              </a:rPr>
              <a:t>/</a:t>
            </a:r>
            <a:r>
              <a:rPr lang="en-US" sz="1200" b="1" i="0" u="none" strike="noStrike" kern="1200" baseline="0" dirty="0" err="1" smtClean="0">
                <a:solidFill>
                  <a:schemeClr val="tx1"/>
                </a:solidFill>
                <a:latin typeface="+mn-lt"/>
                <a:ea typeface="+mn-ea"/>
                <a:cs typeface="+mn-cs"/>
              </a:rPr>
              <a:t>lora</a:t>
            </a:r>
            <a:r>
              <a:rPr lang="en-US" sz="1200" b="1" i="0" u="none" strike="noStrike" kern="1200" baseline="0" dirty="0" smtClean="0">
                <a:solidFill>
                  <a:schemeClr val="tx1"/>
                </a:solidFill>
                <a:latin typeface="+mn-lt"/>
                <a:ea typeface="+mn-ea"/>
                <a:cs typeface="+mn-cs"/>
              </a:rPr>
              <a:t>/</a:t>
            </a:r>
            <a:r>
              <a:rPr lang="en-US" sz="1200" b="1" i="0" u="none" strike="noStrike" kern="1200" baseline="0" dirty="0" err="1" smtClean="0">
                <a:solidFill>
                  <a:schemeClr val="tx1"/>
                </a:solidFill>
                <a:latin typeface="+mn-lt"/>
                <a:ea typeface="+mn-ea"/>
                <a:cs typeface="+mn-cs"/>
              </a:rPr>
              <a:t>adeunis</a:t>
            </a:r>
            <a:r>
              <a:rPr lang="en-US" sz="1200" b="1" i="0" u="none" strike="noStrike" kern="1200" baseline="0" dirty="0" smtClean="0">
                <a:solidFill>
                  <a:schemeClr val="tx1"/>
                </a:solidFill>
                <a:latin typeface="+mn-lt"/>
                <a:ea typeface="+mn-ea"/>
                <a:cs typeface="+mn-cs"/>
              </a:rPr>
              <a:t>/0018B20000000E8E</a:t>
            </a:r>
          </a:p>
          <a:p>
            <a:r>
              <a:rPr lang="en-US" sz="1200" b="1" i="0" u="none" strike="noStrike" kern="1200" baseline="0" dirty="0" err="1" smtClean="0">
                <a:solidFill>
                  <a:schemeClr val="tx1"/>
                </a:solidFill>
                <a:latin typeface="+mn-lt"/>
                <a:ea typeface="+mn-ea"/>
                <a:cs typeface="+mn-cs"/>
              </a:rPr>
              <a:t>adt</a:t>
            </a:r>
            <a:r>
              <a:rPr lang="en-US" sz="1200" b="1" i="0" u="none" strike="noStrike" kern="1200" baseline="0" dirty="0" smtClean="0">
                <a:solidFill>
                  <a:schemeClr val="tx1"/>
                </a:solidFill>
                <a:latin typeface="+mn-lt"/>
                <a:ea typeface="+mn-ea"/>
                <a:cs typeface="+mn-cs"/>
              </a:rPr>
              <a:t>/</a:t>
            </a:r>
            <a:r>
              <a:rPr lang="en-US" sz="1200" b="1" i="0" u="none" strike="noStrike" kern="1200" baseline="0" dirty="0" err="1" smtClean="0">
                <a:solidFill>
                  <a:schemeClr val="tx1"/>
                </a:solidFill>
                <a:latin typeface="+mn-lt"/>
                <a:ea typeface="+mn-ea"/>
                <a:cs typeface="+mn-cs"/>
              </a:rPr>
              <a:t>lora</a:t>
            </a:r>
            <a:r>
              <a:rPr lang="en-US" sz="1200" b="1" i="0" u="none" strike="noStrike" kern="1200" baseline="0" dirty="0" smtClean="0">
                <a:solidFill>
                  <a:schemeClr val="tx1"/>
                </a:solidFill>
                <a:latin typeface="+mn-lt"/>
                <a:ea typeface="+mn-ea"/>
                <a:cs typeface="+mn-cs"/>
              </a:rPr>
              <a:t>/</a:t>
            </a:r>
            <a:r>
              <a:rPr lang="en-US" sz="1200" b="1" i="0" u="none" strike="noStrike" kern="1200" baseline="0" dirty="0" err="1" smtClean="0">
                <a:solidFill>
                  <a:schemeClr val="tx1"/>
                </a:solidFill>
                <a:latin typeface="+mn-lt"/>
                <a:ea typeface="+mn-ea"/>
                <a:cs typeface="+mn-cs"/>
              </a:rPr>
              <a:t>adeunis</a:t>
            </a:r>
            <a:r>
              <a:rPr lang="en-US" sz="1200" b="1" i="0" u="none" strike="noStrike" kern="1200" baseline="0" dirty="0" smtClean="0">
                <a:solidFill>
                  <a:schemeClr val="tx1"/>
                </a:solidFill>
                <a:latin typeface="+mn-lt"/>
                <a:ea typeface="+mn-ea"/>
                <a:cs typeface="+mn-cs"/>
              </a:rPr>
              <a:t>/0018B20000000E9A</a:t>
            </a:r>
          </a:p>
          <a:p>
            <a:r>
              <a:rPr lang="en-US" sz="1200" b="0" i="0" u="none" strike="noStrike" kern="1200" baseline="0" dirty="0" smtClean="0">
                <a:solidFill>
                  <a:schemeClr val="tx1"/>
                </a:solidFill>
                <a:latin typeface="+mn-lt"/>
                <a:ea typeface="+mn-ea"/>
                <a:cs typeface="+mn-cs"/>
              </a:rPr>
              <a:t>The plus sign (+) is a wildcard character that matches only one topic level.</a:t>
            </a:r>
          </a:p>
          <a:p>
            <a:r>
              <a:rPr lang="en-US" sz="1200" b="0" i="0" u="none" strike="noStrike" kern="1200" baseline="0" dirty="0" smtClean="0">
                <a:solidFill>
                  <a:schemeClr val="tx1"/>
                </a:solidFill>
                <a:latin typeface="+mn-lt"/>
                <a:ea typeface="+mn-ea"/>
                <a:cs typeface="+mn-cs"/>
              </a:rPr>
              <a:t>For example, </a:t>
            </a:r>
            <a:r>
              <a:rPr lang="en-US" sz="1200" b="1" i="0" u="none" strike="noStrike" kern="1200" baseline="0" dirty="0" err="1" smtClean="0">
                <a:solidFill>
                  <a:schemeClr val="tx1"/>
                </a:solidFill>
                <a:latin typeface="+mn-lt"/>
                <a:ea typeface="+mn-ea"/>
                <a:cs typeface="+mn-cs"/>
              </a:rPr>
              <a:t>adt</a:t>
            </a:r>
            <a:r>
              <a:rPr lang="en-US" sz="1200" b="1" i="0" u="none" strike="noStrike" kern="1200" baseline="0" dirty="0" smtClean="0">
                <a:solidFill>
                  <a:schemeClr val="tx1"/>
                </a:solidFill>
                <a:latin typeface="+mn-lt"/>
                <a:ea typeface="+mn-ea"/>
                <a:cs typeface="+mn-cs"/>
              </a:rPr>
              <a:t>/</a:t>
            </a:r>
            <a:r>
              <a:rPr lang="en-US" sz="1200" b="1" i="0" u="none" strike="noStrike" kern="1200" baseline="0" dirty="0" err="1" smtClean="0">
                <a:solidFill>
                  <a:schemeClr val="tx1"/>
                </a:solidFill>
                <a:latin typeface="+mn-lt"/>
                <a:ea typeface="+mn-ea"/>
                <a:cs typeface="+mn-cs"/>
              </a:rPr>
              <a:t>lora</a:t>
            </a:r>
            <a:r>
              <a:rPr lang="en-US" sz="1200" b="1"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allows access to </a:t>
            </a:r>
            <a:r>
              <a:rPr lang="en-US" sz="1200" b="1" i="0" u="none" strike="noStrike" kern="1200" baseline="0" dirty="0" err="1" smtClean="0">
                <a:solidFill>
                  <a:schemeClr val="tx1"/>
                </a:solidFill>
                <a:latin typeface="+mn-lt"/>
                <a:ea typeface="+mn-ea"/>
                <a:cs typeface="+mn-cs"/>
              </a:rPr>
              <a:t>adt</a:t>
            </a:r>
            <a:r>
              <a:rPr lang="en-US" sz="1200" b="1" i="0" u="none" strike="noStrike" kern="1200" baseline="0" dirty="0" smtClean="0">
                <a:solidFill>
                  <a:schemeClr val="tx1"/>
                </a:solidFill>
                <a:latin typeface="+mn-lt"/>
                <a:ea typeface="+mn-ea"/>
                <a:cs typeface="+mn-cs"/>
              </a:rPr>
              <a:t>/</a:t>
            </a:r>
            <a:r>
              <a:rPr lang="en-US" sz="1200" b="1" i="0" u="none" strike="noStrike" kern="1200" baseline="0" dirty="0" err="1" smtClean="0">
                <a:solidFill>
                  <a:schemeClr val="tx1"/>
                </a:solidFill>
                <a:latin typeface="+mn-lt"/>
                <a:ea typeface="+mn-ea"/>
                <a:cs typeface="+mn-cs"/>
              </a:rPr>
              <a:t>lora</a:t>
            </a:r>
            <a:r>
              <a:rPr lang="en-US" sz="1200" b="1" i="0" u="none" strike="noStrike" kern="1200" baseline="0" dirty="0" smtClean="0">
                <a:solidFill>
                  <a:schemeClr val="tx1"/>
                </a:solidFill>
                <a:latin typeface="+mn-lt"/>
                <a:ea typeface="+mn-ea"/>
                <a:cs typeface="+mn-cs"/>
              </a:rPr>
              <a:t>/</a:t>
            </a:r>
            <a:r>
              <a:rPr lang="en-US" sz="1200" b="1" i="0" u="none" strike="noStrike" kern="1200" baseline="0" dirty="0" err="1" smtClean="0">
                <a:solidFill>
                  <a:schemeClr val="tx1"/>
                </a:solidFill>
                <a:latin typeface="+mn-lt"/>
                <a:ea typeface="+mn-ea"/>
                <a:cs typeface="+mn-cs"/>
              </a:rPr>
              <a:t>adeunis</a:t>
            </a:r>
            <a:r>
              <a:rPr lang="en-US" sz="1200" b="1"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and</a:t>
            </a:r>
          </a:p>
          <a:p>
            <a:r>
              <a:rPr lang="en-US" sz="1200" b="1" i="0" u="none" strike="noStrike" kern="1200" baseline="0" dirty="0" err="1" smtClean="0">
                <a:solidFill>
                  <a:schemeClr val="tx1"/>
                </a:solidFill>
                <a:latin typeface="+mn-lt"/>
                <a:ea typeface="+mn-ea"/>
                <a:cs typeface="+mn-cs"/>
              </a:rPr>
              <a:t>adt</a:t>
            </a:r>
            <a:r>
              <a:rPr lang="en-US" sz="1200" b="1" i="0" u="none" strike="noStrike" kern="1200" baseline="0" dirty="0" smtClean="0">
                <a:solidFill>
                  <a:schemeClr val="tx1"/>
                </a:solidFill>
                <a:latin typeface="+mn-lt"/>
                <a:ea typeface="+mn-ea"/>
                <a:cs typeface="+mn-cs"/>
              </a:rPr>
              <a:t>/</a:t>
            </a:r>
            <a:r>
              <a:rPr lang="en-US" sz="1200" b="1" i="0" u="none" strike="noStrike" kern="1200" baseline="0" dirty="0" err="1" smtClean="0">
                <a:solidFill>
                  <a:schemeClr val="tx1"/>
                </a:solidFill>
                <a:latin typeface="+mn-lt"/>
                <a:ea typeface="+mn-ea"/>
                <a:cs typeface="+mn-cs"/>
              </a:rPr>
              <a:t>lora</a:t>
            </a:r>
            <a:r>
              <a:rPr lang="en-US" sz="1200" b="1" i="0" u="none" strike="noStrike" kern="1200" baseline="0" dirty="0" smtClean="0">
                <a:solidFill>
                  <a:schemeClr val="tx1"/>
                </a:solidFill>
                <a:latin typeface="+mn-lt"/>
                <a:ea typeface="+mn-ea"/>
                <a:cs typeface="+mn-cs"/>
              </a:rPr>
              <a:t>/</a:t>
            </a:r>
            <a:r>
              <a:rPr lang="en-US" sz="1200" b="1" i="0" u="none" strike="noStrike" kern="1200" baseline="0" dirty="0" err="1" smtClean="0">
                <a:solidFill>
                  <a:schemeClr val="tx1"/>
                </a:solidFill>
                <a:latin typeface="+mn-lt"/>
                <a:ea typeface="+mn-ea"/>
                <a:cs typeface="+mn-cs"/>
              </a:rPr>
              <a:t>abeeway</a:t>
            </a:r>
            <a:r>
              <a:rPr lang="en-US" sz="1200" b="1"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but not to </a:t>
            </a:r>
            <a:r>
              <a:rPr lang="en-US" sz="1200" b="1" i="0" u="none" strike="noStrike" kern="1200" baseline="0" dirty="0" err="1" smtClean="0">
                <a:solidFill>
                  <a:schemeClr val="tx1"/>
                </a:solidFill>
                <a:latin typeface="+mn-lt"/>
                <a:ea typeface="+mn-ea"/>
                <a:cs typeface="+mn-cs"/>
              </a:rPr>
              <a:t>adt</a:t>
            </a:r>
            <a:r>
              <a:rPr lang="en-US" sz="1200" b="1" i="0" u="none" strike="noStrike" kern="1200" baseline="0" dirty="0" smtClean="0">
                <a:solidFill>
                  <a:schemeClr val="tx1"/>
                </a:solidFill>
                <a:latin typeface="+mn-lt"/>
                <a:ea typeface="+mn-ea"/>
                <a:cs typeface="+mn-cs"/>
              </a:rPr>
              <a:t>/</a:t>
            </a:r>
            <a:r>
              <a:rPr lang="en-US" sz="1200" b="1" i="0" u="none" strike="noStrike" kern="1200" baseline="0" dirty="0" err="1" smtClean="0">
                <a:solidFill>
                  <a:schemeClr val="tx1"/>
                </a:solidFill>
                <a:latin typeface="+mn-lt"/>
                <a:ea typeface="+mn-ea"/>
                <a:cs typeface="+mn-cs"/>
              </a:rPr>
              <a:t>lora</a:t>
            </a:r>
            <a:r>
              <a:rPr lang="en-US" sz="1200" b="1" i="0" u="none" strike="noStrike" kern="1200" baseline="0" dirty="0" smtClean="0">
                <a:solidFill>
                  <a:schemeClr val="tx1"/>
                </a:solidFill>
                <a:latin typeface="+mn-lt"/>
                <a:ea typeface="+mn-ea"/>
                <a:cs typeface="+mn-cs"/>
              </a:rPr>
              <a:t>/</a:t>
            </a:r>
            <a:r>
              <a:rPr lang="en-US" sz="1200" b="1" i="0" u="none" strike="noStrike" kern="1200" baseline="0" dirty="0" err="1" smtClean="0">
                <a:solidFill>
                  <a:schemeClr val="tx1"/>
                </a:solidFill>
                <a:latin typeface="+mn-lt"/>
                <a:ea typeface="+mn-ea"/>
                <a:cs typeface="+mn-cs"/>
              </a:rPr>
              <a:t>adeunis</a:t>
            </a:r>
            <a:r>
              <a:rPr lang="en-US" sz="1200" b="1" i="0" u="none" strike="noStrike" kern="1200" baseline="0" dirty="0" smtClean="0">
                <a:solidFill>
                  <a:schemeClr val="tx1"/>
                </a:solidFill>
                <a:latin typeface="+mn-lt"/>
                <a:ea typeface="+mn-ea"/>
                <a:cs typeface="+mn-cs"/>
              </a:rPr>
              <a:t>/0018B20000000E9E</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Topic names beginning with the dollar sign ($) must be excluded by the</a:t>
            </a:r>
          </a:p>
          <a:p>
            <a:r>
              <a:rPr lang="en-US" sz="1200" b="0" i="0" u="none" strike="noStrike" kern="1200" baseline="0" dirty="0" smtClean="0">
                <a:solidFill>
                  <a:schemeClr val="tx1"/>
                </a:solidFill>
                <a:latin typeface="+mn-lt"/>
                <a:ea typeface="+mn-ea"/>
                <a:cs typeface="+mn-cs"/>
              </a:rPr>
              <a:t>server when subscriptions start with wildcard characters (# or +). Often, these</a:t>
            </a:r>
          </a:p>
          <a:p>
            <a:r>
              <a:rPr lang="en-US" sz="1200" b="0" i="0" u="none" strike="noStrike" kern="1200" baseline="0" dirty="0" smtClean="0">
                <a:solidFill>
                  <a:schemeClr val="tx1"/>
                </a:solidFill>
                <a:latin typeface="+mn-lt"/>
                <a:ea typeface="+mn-ea"/>
                <a:cs typeface="+mn-cs"/>
              </a:rPr>
              <a:t>types of topic names are utilized for message broker internal statistics. So</a:t>
            </a:r>
          </a:p>
          <a:p>
            <a:r>
              <a:rPr lang="en-US" sz="1200" b="0" i="0" u="none" strike="noStrike" kern="1200" baseline="0" dirty="0" smtClean="0">
                <a:solidFill>
                  <a:schemeClr val="tx1"/>
                </a:solidFill>
                <a:latin typeface="+mn-lt"/>
                <a:ea typeface="+mn-ea"/>
                <a:cs typeface="+mn-cs"/>
              </a:rPr>
              <a:t>messages cannot be published to these topics by clients. For example, a</a:t>
            </a:r>
          </a:p>
          <a:p>
            <a:r>
              <a:rPr lang="en-US" sz="1200" b="0" i="0" u="none" strike="noStrike" kern="1200" baseline="0" dirty="0" smtClean="0">
                <a:solidFill>
                  <a:schemeClr val="tx1"/>
                </a:solidFill>
                <a:latin typeface="+mn-lt"/>
                <a:ea typeface="+mn-ea"/>
                <a:cs typeface="+mn-cs"/>
              </a:rPr>
              <a:t>subscription to </a:t>
            </a:r>
            <a:r>
              <a:rPr lang="en-US" sz="1200" b="1" i="0" u="none" strike="noStrike" kern="1200" baseline="0" dirty="0" smtClean="0">
                <a:solidFill>
                  <a:schemeClr val="tx1"/>
                </a:solidFill>
                <a:latin typeface="+mn-lt"/>
                <a:ea typeface="+mn-ea"/>
                <a:cs typeface="+mn-cs"/>
              </a:rPr>
              <a:t>+/monitor/Temp </a:t>
            </a:r>
            <a:r>
              <a:rPr lang="en-US" sz="1200" b="0" i="0" u="none" strike="noStrike" kern="1200" baseline="0" dirty="0" smtClean="0">
                <a:solidFill>
                  <a:schemeClr val="tx1"/>
                </a:solidFill>
                <a:latin typeface="+mn-lt"/>
                <a:ea typeface="+mn-ea"/>
                <a:cs typeface="+mn-cs"/>
              </a:rPr>
              <a:t>does not receive any messages published to</a:t>
            </a:r>
          </a:p>
          <a:p>
            <a:r>
              <a:rPr lang="en-US" sz="1200" b="1" i="0" u="none" strike="noStrike" kern="1200" baseline="0" dirty="0" smtClean="0">
                <a:solidFill>
                  <a:schemeClr val="tx1"/>
                </a:solidFill>
                <a:latin typeface="+mn-lt"/>
                <a:ea typeface="+mn-ea"/>
                <a:cs typeface="+mn-cs"/>
              </a:rPr>
              <a:t>$SYS/monitor/Temp</a:t>
            </a:r>
            <a:r>
              <a:rPr lang="en-US" sz="1200" b="0" i="0" u="none" strike="noStrike" kern="1200" baseline="0" dirty="0" smtClean="0">
                <a:solidFill>
                  <a:schemeClr val="tx1"/>
                </a:solidFill>
                <a:latin typeface="+mn-lt"/>
                <a:ea typeface="+mn-ea"/>
                <a:cs typeface="+mn-cs"/>
              </a:rPr>
              <a:t>. This topic could be the control channel for this</a:t>
            </a:r>
          </a:p>
          <a:p>
            <a:r>
              <a:rPr lang="en-US" sz="1200" b="0" i="0" u="none" strike="noStrike" kern="1200" baseline="0" dirty="0" smtClean="0">
                <a:solidFill>
                  <a:schemeClr val="tx1"/>
                </a:solidFill>
                <a:latin typeface="+mn-lt"/>
                <a:ea typeface="+mn-ea"/>
                <a:cs typeface="+mn-cs"/>
              </a:rPr>
              <a:t>temperature sensor.</a:t>
            </a:r>
          </a:p>
        </p:txBody>
      </p:sp>
      <p:sp>
        <p:nvSpPr>
          <p:cNvPr id="4" name="Slide Number Placeholder 3"/>
          <p:cNvSpPr>
            <a:spLocks noGrp="1"/>
          </p:cNvSpPr>
          <p:nvPr>
            <p:ph type="sldNum" sz="quarter" idx="10"/>
          </p:nvPr>
        </p:nvSpPr>
        <p:spPr/>
        <p:txBody>
          <a:bodyPr/>
          <a:lstStyle/>
          <a:p>
            <a:fld id="{5893209A-5C87-42F2-8069-F6C9540DFEF7}" type="slidenum">
              <a:rPr lang="en-US" smtClean="0"/>
              <a:t>66</a:t>
            </a:fld>
            <a:endParaRPr lang="en-US"/>
          </a:p>
        </p:txBody>
      </p:sp>
    </p:spTree>
    <p:extLst>
      <p:ext uri="{BB962C8B-B14F-4D97-AF65-F5344CB8AC3E}">
        <p14:creationId xmlns:p14="http://schemas.microsoft.com/office/powerpoint/2010/main" val="4452023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pound sign (#) is a wildcard character that matches any number of levels</a:t>
            </a:r>
          </a:p>
          <a:p>
            <a:r>
              <a:rPr lang="en-US" sz="1200" b="0" i="0" u="none" strike="noStrike" kern="1200" baseline="0" dirty="0" smtClean="0">
                <a:solidFill>
                  <a:schemeClr val="tx1"/>
                </a:solidFill>
                <a:latin typeface="+mn-lt"/>
                <a:ea typeface="+mn-ea"/>
                <a:cs typeface="+mn-cs"/>
              </a:rPr>
              <a:t>within a topic. The multilevel wildcard represents the parent and any number</a:t>
            </a:r>
          </a:p>
          <a:p>
            <a:r>
              <a:rPr lang="en-US" sz="1200" b="0" i="0" u="none" strike="noStrike" kern="1200" baseline="0" dirty="0" smtClean="0">
                <a:solidFill>
                  <a:schemeClr val="tx1"/>
                </a:solidFill>
                <a:latin typeface="+mn-lt"/>
                <a:ea typeface="+mn-ea"/>
                <a:cs typeface="+mn-cs"/>
              </a:rPr>
              <a:t>of child levels. For example, subscribing to </a:t>
            </a:r>
            <a:r>
              <a:rPr lang="en-US" sz="1200" b="1" i="0" u="none" strike="noStrike" kern="1200" baseline="0" dirty="0" err="1" smtClean="0">
                <a:solidFill>
                  <a:schemeClr val="tx1"/>
                </a:solidFill>
                <a:latin typeface="+mn-lt"/>
                <a:ea typeface="+mn-ea"/>
                <a:cs typeface="+mn-cs"/>
              </a:rPr>
              <a:t>adt</a:t>
            </a:r>
            <a:r>
              <a:rPr lang="en-US" sz="1200" b="1" i="0" u="none" strike="noStrike" kern="1200" baseline="0" dirty="0" smtClean="0">
                <a:solidFill>
                  <a:schemeClr val="tx1"/>
                </a:solidFill>
                <a:latin typeface="+mn-lt"/>
                <a:ea typeface="+mn-ea"/>
                <a:cs typeface="+mn-cs"/>
              </a:rPr>
              <a:t>/</a:t>
            </a:r>
            <a:r>
              <a:rPr lang="en-US" sz="1200" b="1" i="0" u="none" strike="noStrike" kern="1200" baseline="0" dirty="0" err="1" smtClean="0">
                <a:solidFill>
                  <a:schemeClr val="tx1"/>
                </a:solidFill>
                <a:latin typeface="+mn-lt"/>
                <a:ea typeface="+mn-ea"/>
                <a:cs typeface="+mn-cs"/>
              </a:rPr>
              <a:t>lora</a:t>
            </a:r>
            <a:r>
              <a:rPr lang="en-US" sz="1200" b="1" i="0" u="none" strike="noStrike" kern="1200" baseline="0" dirty="0" smtClean="0">
                <a:solidFill>
                  <a:schemeClr val="tx1"/>
                </a:solidFill>
                <a:latin typeface="+mn-lt"/>
                <a:ea typeface="+mn-ea"/>
                <a:cs typeface="+mn-cs"/>
              </a:rPr>
              <a:t>/</a:t>
            </a:r>
            <a:r>
              <a:rPr lang="en-US" sz="1200" b="1" i="0" u="none" strike="noStrike" kern="1200" baseline="0" dirty="0" err="1" smtClean="0">
                <a:solidFill>
                  <a:schemeClr val="tx1"/>
                </a:solidFill>
                <a:latin typeface="+mn-lt"/>
                <a:ea typeface="+mn-ea"/>
                <a:cs typeface="+mn-cs"/>
              </a:rPr>
              <a:t>adeunis</a:t>
            </a:r>
            <a:r>
              <a:rPr lang="en-US" sz="1200" b="1"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enables the</a:t>
            </a:r>
          </a:p>
          <a:p>
            <a:r>
              <a:rPr lang="en-US" sz="1200" b="0" i="0" u="none" strike="noStrike" kern="1200" baseline="0" dirty="0" smtClean="0">
                <a:solidFill>
                  <a:schemeClr val="tx1"/>
                </a:solidFill>
                <a:latin typeface="+mn-lt"/>
                <a:ea typeface="+mn-ea"/>
                <a:cs typeface="+mn-cs"/>
              </a:rPr>
              <a:t>reception of the whole subtree, which could include topic names such as the</a:t>
            </a:r>
          </a:p>
          <a:p>
            <a:r>
              <a:rPr lang="en-US" sz="1200" b="0" i="0" u="none" strike="noStrike" kern="1200" baseline="0" dirty="0" smtClean="0">
                <a:solidFill>
                  <a:schemeClr val="tx1"/>
                </a:solidFill>
                <a:latin typeface="+mn-lt"/>
                <a:ea typeface="+mn-ea"/>
                <a:cs typeface="+mn-cs"/>
              </a:rPr>
              <a:t>following:</a:t>
            </a:r>
          </a:p>
          <a:p>
            <a:r>
              <a:rPr lang="en-US" sz="1200" b="1" i="0" u="none" strike="noStrike" kern="1200" baseline="0" dirty="0" err="1" smtClean="0">
                <a:solidFill>
                  <a:schemeClr val="tx1"/>
                </a:solidFill>
                <a:latin typeface="+mn-lt"/>
                <a:ea typeface="+mn-ea"/>
                <a:cs typeface="+mn-cs"/>
              </a:rPr>
              <a:t>adt</a:t>
            </a:r>
            <a:r>
              <a:rPr lang="en-US" sz="1200" b="1" i="0" u="none" strike="noStrike" kern="1200" baseline="0" dirty="0" smtClean="0">
                <a:solidFill>
                  <a:schemeClr val="tx1"/>
                </a:solidFill>
                <a:latin typeface="+mn-lt"/>
                <a:ea typeface="+mn-ea"/>
                <a:cs typeface="+mn-cs"/>
              </a:rPr>
              <a:t>/</a:t>
            </a:r>
            <a:r>
              <a:rPr lang="en-US" sz="1200" b="1" i="0" u="none" strike="noStrike" kern="1200" baseline="0" dirty="0" err="1" smtClean="0">
                <a:solidFill>
                  <a:schemeClr val="tx1"/>
                </a:solidFill>
                <a:latin typeface="+mn-lt"/>
                <a:ea typeface="+mn-ea"/>
                <a:cs typeface="+mn-cs"/>
              </a:rPr>
              <a:t>lora</a:t>
            </a:r>
            <a:r>
              <a:rPr lang="en-US" sz="1200" b="1" i="0" u="none" strike="noStrike" kern="1200" baseline="0" dirty="0" smtClean="0">
                <a:solidFill>
                  <a:schemeClr val="tx1"/>
                </a:solidFill>
                <a:latin typeface="+mn-lt"/>
                <a:ea typeface="+mn-ea"/>
                <a:cs typeface="+mn-cs"/>
              </a:rPr>
              <a:t>/</a:t>
            </a:r>
            <a:r>
              <a:rPr lang="en-US" sz="1200" b="1" i="0" u="none" strike="noStrike" kern="1200" baseline="0" dirty="0" err="1" smtClean="0">
                <a:solidFill>
                  <a:schemeClr val="tx1"/>
                </a:solidFill>
                <a:latin typeface="+mn-lt"/>
                <a:ea typeface="+mn-ea"/>
                <a:cs typeface="+mn-cs"/>
              </a:rPr>
              <a:t>adeunis</a:t>
            </a:r>
            <a:r>
              <a:rPr lang="en-US" sz="1200" b="1" i="0" u="none" strike="noStrike" kern="1200" baseline="0" dirty="0" smtClean="0">
                <a:solidFill>
                  <a:schemeClr val="tx1"/>
                </a:solidFill>
                <a:latin typeface="+mn-lt"/>
                <a:ea typeface="+mn-ea"/>
                <a:cs typeface="+mn-cs"/>
              </a:rPr>
              <a:t>/0018B20000000E9E</a:t>
            </a:r>
          </a:p>
          <a:p>
            <a:r>
              <a:rPr lang="en-US" sz="1200" b="1" i="0" u="none" strike="noStrike" kern="1200" baseline="0" dirty="0" err="1" smtClean="0">
                <a:solidFill>
                  <a:schemeClr val="tx1"/>
                </a:solidFill>
                <a:latin typeface="+mn-lt"/>
                <a:ea typeface="+mn-ea"/>
                <a:cs typeface="+mn-cs"/>
              </a:rPr>
              <a:t>adt</a:t>
            </a:r>
            <a:r>
              <a:rPr lang="en-US" sz="1200" b="1" i="0" u="none" strike="noStrike" kern="1200" baseline="0" dirty="0" smtClean="0">
                <a:solidFill>
                  <a:schemeClr val="tx1"/>
                </a:solidFill>
                <a:latin typeface="+mn-lt"/>
                <a:ea typeface="+mn-ea"/>
                <a:cs typeface="+mn-cs"/>
              </a:rPr>
              <a:t>/</a:t>
            </a:r>
            <a:r>
              <a:rPr lang="en-US" sz="1200" b="1" i="0" u="none" strike="noStrike" kern="1200" baseline="0" dirty="0" err="1" smtClean="0">
                <a:solidFill>
                  <a:schemeClr val="tx1"/>
                </a:solidFill>
                <a:latin typeface="+mn-lt"/>
                <a:ea typeface="+mn-ea"/>
                <a:cs typeface="+mn-cs"/>
              </a:rPr>
              <a:t>lora</a:t>
            </a:r>
            <a:r>
              <a:rPr lang="en-US" sz="1200" b="1" i="0" u="none" strike="noStrike" kern="1200" baseline="0" dirty="0" smtClean="0">
                <a:solidFill>
                  <a:schemeClr val="tx1"/>
                </a:solidFill>
                <a:latin typeface="+mn-lt"/>
                <a:ea typeface="+mn-ea"/>
                <a:cs typeface="+mn-cs"/>
              </a:rPr>
              <a:t>/</a:t>
            </a:r>
            <a:r>
              <a:rPr lang="en-US" sz="1200" b="1" i="0" u="none" strike="noStrike" kern="1200" baseline="0" dirty="0" err="1" smtClean="0">
                <a:solidFill>
                  <a:schemeClr val="tx1"/>
                </a:solidFill>
                <a:latin typeface="+mn-lt"/>
                <a:ea typeface="+mn-ea"/>
                <a:cs typeface="+mn-cs"/>
              </a:rPr>
              <a:t>adeunis</a:t>
            </a:r>
            <a:r>
              <a:rPr lang="en-US" sz="1200" b="1" i="0" u="none" strike="noStrike" kern="1200" baseline="0" dirty="0" smtClean="0">
                <a:solidFill>
                  <a:schemeClr val="tx1"/>
                </a:solidFill>
                <a:latin typeface="+mn-lt"/>
                <a:ea typeface="+mn-ea"/>
                <a:cs typeface="+mn-cs"/>
              </a:rPr>
              <a:t>/0018B20000000E8E</a:t>
            </a:r>
          </a:p>
          <a:p>
            <a:r>
              <a:rPr lang="en-US" sz="1200" b="1" i="0" u="none" strike="noStrike" kern="1200" baseline="0" dirty="0" err="1" smtClean="0">
                <a:solidFill>
                  <a:schemeClr val="tx1"/>
                </a:solidFill>
                <a:latin typeface="+mn-lt"/>
                <a:ea typeface="+mn-ea"/>
                <a:cs typeface="+mn-cs"/>
              </a:rPr>
              <a:t>adt</a:t>
            </a:r>
            <a:r>
              <a:rPr lang="en-US" sz="1200" b="1" i="0" u="none" strike="noStrike" kern="1200" baseline="0" dirty="0" smtClean="0">
                <a:solidFill>
                  <a:schemeClr val="tx1"/>
                </a:solidFill>
                <a:latin typeface="+mn-lt"/>
                <a:ea typeface="+mn-ea"/>
                <a:cs typeface="+mn-cs"/>
              </a:rPr>
              <a:t>/</a:t>
            </a:r>
            <a:r>
              <a:rPr lang="en-US" sz="1200" b="1" i="0" u="none" strike="noStrike" kern="1200" baseline="0" dirty="0" err="1" smtClean="0">
                <a:solidFill>
                  <a:schemeClr val="tx1"/>
                </a:solidFill>
                <a:latin typeface="+mn-lt"/>
                <a:ea typeface="+mn-ea"/>
                <a:cs typeface="+mn-cs"/>
              </a:rPr>
              <a:t>lora</a:t>
            </a:r>
            <a:r>
              <a:rPr lang="en-US" sz="1200" b="1" i="0" u="none" strike="noStrike" kern="1200" baseline="0" dirty="0" smtClean="0">
                <a:solidFill>
                  <a:schemeClr val="tx1"/>
                </a:solidFill>
                <a:latin typeface="+mn-lt"/>
                <a:ea typeface="+mn-ea"/>
                <a:cs typeface="+mn-cs"/>
              </a:rPr>
              <a:t>/</a:t>
            </a:r>
            <a:r>
              <a:rPr lang="en-US" sz="1200" b="1" i="0" u="none" strike="noStrike" kern="1200" baseline="0" dirty="0" err="1" smtClean="0">
                <a:solidFill>
                  <a:schemeClr val="tx1"/>
                </a:solidFill>
                <a:latin typeface="+mn-lt"/>
                <a:ea typeface="+mn-ea"/>
                <a:cs typeface="+mn-cs"/>
              </a:rPr>
              <a:t>adeunis</a:t>
            </a:r>
            <a:r>
              <a:rPr lang="en-US" sz="1200" b="1" i="0" u="none" strike="noStrike" kern="1200" baseline="0" dirty="0" smtClean="0">
                <a:solidFill>
                  <a:schemeClr val="tx1"/>
                </a:solidFill>
                <a:latin typeface="+mn-lt"/>
                <a:ea typeface="+mn-ea"/>
                <a:cs typeface="+mn-cs"/>
              </a:rPr>
              <a:t>/0018B20000000E9A</a:t>
            </a:r>
          </a:p>
          <a:p>
            <a:r>
              <a:rPr lang="en-US" sz="1200" b="0" i="0" u="none" strike="noStrike" kern="1200" baseline="0" dirty="0" smtClean="0">
                <a:solidFill>
                  <a:schemeClr val="tx1"/>
                </a:solidFill>
                <a:latin typeface="+mn-lt"/>
                <a:ea typeface="+mn-ea"/>
                <a:cs typeface="+mn-cs"/>
              </a:rPr>
              <a:t>The plus sign (+) is a wildcard character that matches only one topic level.</a:t>
            </a:r>
          </a:p>
          <a:p>
            <a:r>
              <a:rPr lang="en-US" sz="1200" b="0" i="0" u="none" strike="noStrike" kern="1200" baseline="0" dirty="0" smtClean="0">
                <a:solidFill>
                  <a:schemeClr val="tx1"/>
                </a:solidFill>
                <a:latin typeface="+mn-lt"/>
                <a:ea typeface="+mn-ea"/>
                <a:cs typeface="+mn-cs"/>
              </a:rPr>
              <a:t>For example, </a:t>
            </a:r>
            <a:r>
              <a:rPr lang="en-US" sz="1200" b="1" i="0" u="none" strike="noStrike" kern="1200" baseline="0" dirty="0" err="1" smtClean="0">
                <a:solidFill>
                  <a:schemeClr val="tx1"/>
                </a:solidFill>
                <a:latin typeface="+mn-lt"/>
                <a:ea typeface="+mn-ea"/>
                <a:cs typeface="+mn-cs"/>
              </a:rPr>
              <a:t>adt</a:t>
            </a:r>
            <a:r>
              <a:rPr lang="en-US" sz="1200" b="1" i="0" u="none" strike="noStrike" kern="1200" baseline="0" dirty="0" smtClean="0">
                <a:solidFill>
                  <a:schemeClr val="tx1"/>
                </a:solidFill>
                <a:latin typeface="+mn-lt"/>
                <a:ea typeface="+mn-ea"/>
                <a:cs typeface="+mn-cs"/>
              </a:rPr>
              <a:t>/</a:t>
            </a:r>
            <a:r>
              <a:rPr lang="en-US" sz="1200" b="1" i="0" u="none" strike="noStrike" kern="1200" baseline="0" dirty="0" err="1" smtClean="0">
                <a:solidFill>
                  <a:schemeClr val="tx1"/>
                </a:solidFill>
                <a:latin typeface="+mn-lt"/>
                <a:ea typeface="+mn-ea"/>
                <a:cs typeface="+mn-cs"/>
              </a:rPr>
              <a:t>lora</a:t>
            </a:r>
            <a:r>
              <a:rPr lang="en-US" sz="1200" b="1"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allows access to </a:t>
            </a:r>
            <a:r>
              <a:rPr lang="en-US" sz="1200" b="1" i="0" u="none" strike="noStrike" kern="1200" baseline="0" dirty="0" err="1" smtClean="0">
                <a:solidFill>
                  <a:schemeClr val="tx1"/>
                </a:solidFill>
                <a:latin typeface="+mn-lt"/>
                <a:ea typeface="+mn-ea"/>
                <a:cs typeface="+mn-cs"/>
              </a:rPr>
              <a:t>adt</a:t>
            </a:r>
            <a:r>
              <a:rPr lang="en-US" sz="1200" b="1" i="0" u="none" strike="noStrike" kern="1200" baseline="0" dirty="0" smtClean="0">
                <a:solidFill>
                  <a:schemeClr val="tx1"/>
                </a:solidFill>
                <a:latin typeface="+mn-lt"/>
                <a:ea typeface="+mn-ea"/>
                <a:cs typeface="+mn-cs"/>
              </a:rPr>
              <a:t>/</a:t>
            </a:r>
            <a:r>
              <a:rPr lang="en-US" sz="1200" b="1" i="0" u="none" strike="noStrike" kern="1200" baseline="0" dirty="0" err="1" smtClean="0">
                <a:solidFill>
                  <a:schemeClr val="tx1"/>
                </a:solidFill>
                <a:latin typeface="+mn-lt"/>
                <a:ea typeface="+mn-ea"/>
                <a:cs typeface="+mn-cs"/>
              </a:rPr>
              <a:t>lora</a:t>
            </a:r>
            <a:r>
              <a:rPr lang="en-US" sz="1200" b="1" i="0" u="none" strike="noStrike" kern="1200" baseline="0" dirty="0" smtClean="0">
                <a:solidFill>
                  <a:schemeClr val="tx1"/>
                </a:solidFill>
                <a:latin typeface="+mn-lt"/>
                <a:ea typeface="+mn-ea"/>
                <a:cs typeface="+mn-cs"/>
              </a:rPr>
              <a:t>/</a:t>
            </a:r>
            <a:r>
              <a:rPr lang="en-US" sz="1200" b="1" i="0" u="none" strike="noStrike" kern="1200" baseline="0" dirty="0" err="1" smtClean="0">
                <a:solidFill>
                  <a:schemeClr val="tx1"/>
                </a:solidFill>
                <a:latin typeface="+mn-lt"/>
                <a:ea typeface="+mn-ea"/>
                <a:cs typeface="+mn-cs"/>
              </a:rPr>
              <a:t>adeunis</a:t>
            </a:r>
            <a:r>
              <a:rPr lang="en-US" sz="1200" b="1"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and</a:t>
            </a:r>
          </a:p>
          <a:p>
            <a:r>
              <a:rPr lang="en-US" sz="1200" b="1" i="0" u="none" strike="noStrike" kern="1200" baseline="0" dirty="0" err="1" smtClean="0">
                <a:solidFill>
                  <a:schemeClr val="tx1"/>
                </a:solidFill>
                <a:latin typeface="+mn-lt"/>
                <a:ea typeface="+mn-ea"/>
                <a:cs typeface="+mn-cs"/>
              </a:rPr>
              <a:t>adt</a:t>
            </a:r>
            <a:r>
              <a:rPr lang="en-US" sz="1200" b="1" i="0" u="none" strike="noStrike" kern="1200" baseline="0" dirty="0" smtClean="0">
                <a:solidFill>
                  <a:schemeClr val="tx1"/>
                </a:solidFill>
                <a:latin typeface="+mn-lt"/>
                <a:ea typeface="+mn-ea"/>
                <a:cs typeface="+mn-cs"/>
              </a:rPr>
              <a:t>/</a:t>
            </a:r>
            <a:r>
              <a:rPr lang="en-US" sz="1200" b="1" i="0" u="none" strike="noStrike" kern="1200" baseline="0" dirty="0" err="1" smtClean="0">
                <a:solidFill>
                  <a:schemeClr val="tx1"/>
                </a:solidFill>
                <a:latin typeface="+mn-lt"/>
                <a:ea typeface="+mn-ea"/>
                <a:cs typeface="+mn-cs"/>
              </a:rPr>
              <a:t>lora</a:t>
            </a:r>
            <a:r>
              <a:rPr lang="en-US" sz="1200" b="1" i="0" u="none" strike="noStrike" kern="1200" baseline="0" dirty="0" smtClean="0">
                <a:solidFill>
                  <a:schemeClr val="tx1"/>
                </a:solidFill>
                <a:latin typeface="+mn-lt"/>
                <a:ea typeface="+mn-ea"/>
                <a:cs typeface="+mn-cs"/>
              </a:rPr>
              <a:t>/</a:t>
            </a:r>
            <a:r>
              <a:rPr lang="en-US" sz="1200" b="1" i="0" u="none" strike="noStrike" kern="1200" baseline="0" dirty="0" err="1" smtClean="0">
                <a:solidFill>
                  <a:schemeClr val="tx1"/>
                </a:solidFill>
                <a:latin typeface="+mn-lt"/>
                <a:ea typeface="+mn-ea"/>
                <a:cs typeface="+mn-cs"/>
              </a:rPr>
              <a:t>abeeway</a:t>
            </a:r>
            <a:r>
              <a:rPr lang="en-US" sz="1200" b="1"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but not to </a:t>
            </a:r>
            <a:r>
              <a:rPr lang="en-US" sz="1200" b="1" i="0" u="none" strike="noStrike" kern="1200" baseline="0" dirty="0" err="1" smtClean="0">
                <a:solidFill>
                  <a:schemeClr val="tx1"/>
                </a:solidFill>
                <a:latin typeface="+mn-lt"/>
                <a:ea typeface="+mn-ea"/>
                <a:cs typeface="+mn-cs"/>
              </a:rPr>
              <a:t>adt</a:t>
            </a:r>
            <a:r>
              <a:rPr lang="en-US" sz="1200" b="1" i="0" u="none" strike="noStrike" kern="1200" baseline="0" dirty="0" smtClean="0">
                <a:solidFill>
                  <a:schemeClr val="tx1"/>
                </a:solidFill>
                <a:latin typeface="+mn-lt"/>
                <a:ea typeface="+mn-ea"/>
                <a:cs typeface="+mn-cs"/>
              </a:rPr>
              <a:t>/</a:t>
            </a:r>
            <a:r>
              <a:rPr lang="en-US" sz="1200" b="1" i="0" u="none" strike="noStrike" kern="1200" baseline="0" dirty="0" err="1" smtClean="0">
                <a:solidFill>
                  <a:schemeClr val="tx1"/>
                </a:solidFill>
                <a:latin typeface="+mn-lt"/>
                <a:ea typeface="+mn-ea"/>
                <a:cs typeface="+mn-cs"/>
              </a:rPr>
              <a:t>lora</a:t>
            </a:r>
            <a:r>
              <a:rPr lang="en-US" sz="1200" b="1" i="0" u="none" strike="noStrike" kern="1200" baseline="0" dirty="0" smtClean="0">
                <a:solidFill>
                  <a:schemeClr val="tx1"/>
                </a:solidFill>
                <a:latin typeface="+mn-lt"/>
                <a:ea typeface="+mn-ea"/>
                <a:cs typeface="+mn-cs"/>
              </a:rPr>
              <a:t>/</a:t>
            </a:r>
            <a:r>
              <a:rPr lang="en-US" sz="1200" b="1" i="0" u="none" strike="noStrike" kern="1200" baseline="0" dirty="0" err="1" smtClean="0">
                <a:solidFill>
                  <a:schemeClr val="tx1"/>
                </a:solidFill>
                <a:latin typeface="+mn-lt"/>
                <a:ea typeface="+mn-ea"/>
                <a:cs typeface="+mn-cs"/>
              </a:rPr>
              <a:t>adeunis</a:t>
            </a:r>
            <a:r>
              <a:rPr lang="en-US" sz="1200" b="1" i="0" u="none" strike="noStrike" kern="1200" baseline="0" dirty="0" smtClean="0">
                <a:solidFill>
                  <a:schemeClr val="tx1"/>
                </a:solidFill>
                <a:latin typeface="+mn-lt"/>
                <a:ea typeface="+mn-ea"/>
                <a:cs typeface="+mn-cs"/>
              </a:rPr>
              <a:t>/0018B20000000E9E</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Topic names beginning with the dollar sign ($) must be excluded by the</a:t>
            </a:r>
          </a:p>
          <a:p>
            <a:r>
              <a:rPr lang="en-US" sz="1200" b="0" i="0" u="none" strike="noStrike" kern="1200" baseline="0" dirty="0" smtClean="0">
                <a:solidFill>
                  <a:schemeClr val="tx1"/>
                </a:solidFill>
                <a:latin typeface="+mn-lt"/>
                <a:ea typeface="+mn-ea"/>
                <a:cs typeface="+mn-cs"/>
              </a:rPr>
              <a:t>server when subscriptions start with wildcard characters (# or +). Often, these</a:t>
            </a:r>
          </a:p>
          <a:p>
            <a:r>
              <a:rPr lang="en-US" sz="1200" b="0" i="0" u="none" strike="noStrike" kern="1200" baseline="0" dirty="0" smtClean="0">
                <a:solidFill>
                  <a:schemeClr val="tx1"/>
                </a:solidFill>
                <a:latin typeface="+mn-lt"/>
                <a:ea typeface="+mn-ea"/>
                <a:cs typeface="+mn-cs"/>
              </a:rPr>
              <a:t>types of topic names are utilized for message broker internal statistics. So</a:t>
            </a:r>
          </a:p>
          <a:p>
            <a:r>
              <a:rPr lang="en-US" sz="1200" b="0" i="0" u="none" strike="noStrike" kern="1200" baseline="0" dirty="0" smtClean="0">
                <a:solidFill>
                  <a:schemeClr val="tx1"/>
                </a:solidFill>
                <a:latin typeface="+mn-lt"/>
                <a:ea typeface="+mn-ea"/>
                <a:cs typeface="+mn-cs"/>
              </a:rPr>
              <a:t>messages cannot be published to these topics by clients. For example, a</a:t>
            </a:r>
          </a:p>
          <a:p>
            <a:r>
              <a:rPr lang="en-US" sz="1200" b="0" i="0" u="none" strike="noStrike" kern="1200" baseline="0" dirty="0" smtClean="0">
                <a:solidFill>
                  <a:schemeClr val="tx1"/>
                </a:solidFill>
                <a:latin typeface="+mn-lt"/>
                <a:ea typeface="+mn-ea"/>
                <a:cs typeface="+mn-cs"/>
              </a:rPr>
              <a:t>subscription to </a:t>
            </a:r>
            <a:r>
              <a:rPr lang="en-US" sz="1200" b="1" i="0" u="none" strike="noStrike" kern="1200" baseline="0" dirty="0" smtClean="0">
                <a:solidFill>
                  <a:schemeClr val="tx1"/>
                </a:solidFill>
                <a:latin typeface="+mn-lt"/>
                <a:ea typeface="+mn-ea"/>
                <a:cs typeface="+mn-cs"/>
              </a:rPr>
              <a:t>+/monitor/Temp </a:t>
            </a:r>
            <a:r>
              <a:rPr lang="en-US" sz="1200" b="0" i="0" u="none" strike="noStrike" kern="1200" baseline="0" dirty="0" smtClean="0">
                <a:solidFill>
                  <a:schemeClr val="tx1"/>
                </a:solidFill>
                <a:latin typeface="+mn-lt"/>
                <a:ea typeface="+mn-ea"/>
                <a:cs typeface="+mn-cs"/>
              </a:rPr>
              <a:t>does not receive any messages published to</a:t>
            </a:r>
          </a:p>
          <a:p>
            <a:r>
              <a:rPr lang="en-US" sz="1200" b="1" i="0" u="none" strike="noStrike" kern="1200" baseline="0" dirty="0" smtClean="0">
                <a:solidFill>
                  <a:schemeClr val="tx1"/>
                </a:solidFill>
                <a:latin typeface="+mn-lt"/>
                <a:ea typeface="+mn-ea"/>
                <a:cs typeface="+mn-cs"/>
              </a:rPr>
              <a:t>$SYS/monitor/Temp</a:t>
            </a:r>
            <a:r>
              <a:rPr lang="en-US" sz="1200" b="0" i="0" u="none" strike="noStrike" kern="1200" baseline="0" dirty="0" smtClean="0">
                <a:solidFill>
                  <a:schemeClr val="tx1"/>
                </a:solidFill>
                <a:latin typeface="+mn-lt"/>
                <a:ea typeface="+mn-ea"/>
                <a:cs typeface="+mn-cs"/>
              </a:rPr>
              <a:t>. This topic could be the control channel for this</a:t>
            </a:r>
          </a:p>
          <a:p>
            <a:r>
              <a:rPr lang="en-US" sz="1200" b="0" i="0" u="none" strike="noStrike" kern="1200" baseline="0" dirty="0" smtClean="0">
                <a:solidFill>
                  <a:schemeClr val="tx1"/>
                </a:solidFill>
                <a:latin typeface="+mn-lt"/>
                <a:ea typeface="+mn-ea"/>
                <a:cs typeface="+mn-cs"/>
              </a:rPr>
              <a:t>temperature sensor.</a:t>
            </a:r>
          </a:p>
        </p:txBody>
      </p:sp>
      <p:sp>
        <p:nvSpPr>
          <p:cNvPr id="4" name="Slide Number Placeholder 3"/>
          <p:cNvSpPr>
            <a:spLocks noGrp="1"/>
          </p:cNvSpPr>
          <p:nvPr>
            <p:ph type="sldNum" sz="quarter" idx="10"/>
          </p:nvPr>
        </p:nvSpPr>
        <p:spPr/>
        <p:txBody>
          <a:bodyPr/>
          <a:lstStyle/>
          <a:p>
            <a:fld id="{5893209A-5C87-42F2-8069-F6C9540DFEF7}" type="slidenum">
              <a:rPr lang="en-US" smtClean="0"/>
              <a:t>67</a:t>
            </a:fld>
            <a:endParaRPr lang="en-US"/>
          </a:p>
        </p:txBody>
      </p:sp>
    </p:spTree>
    <p:extLst>
      <p:ext uri="{BB962C8B-B14F-4D97-AF65-F5344CB8AC3E}">
        <p14:creationId xmlns:p14="http://schemas.microsoft.com/office/powerpoint/2010/main" val="29986049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68</a:t>
            </a:fld>
            <a:endParaRPr lang="en-US"/>
          </a:p>
        </p:txBody>
      </p:sp>
    </p:spTree>
    <p:extLst>
      <p:ext uri="{BB962C8B-B14F-4D97-AF65-F5344CB8AC3E}">
        <p14:creationId xmlns:p14="http://schemas.microsoft.com/office/powerpoint/2010/main" val="29036949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next field in the MQTT header is DUP (Duplication Flag). This flag,</a:t>
            </a:r>
          </a:p>
          <a:p>
            <a:r>
              <a:rPr lang="en-US" sz="1200" b="0" i="0" u="none" strike="noStrike" kern="1200" baseline="0" dirty="0" smtClean="0">
                <a:solidFill>
                  <a:schemeClr val="tx1"/>
                </a:solidFill>
                <a:latin typeface="+mn-lt"/>
                <a:ea typeface="+mn-ea"/>
                <a:cs typeface="+mn-cs"/>
              </a:rPr>
              <a:t>when set, allows the client to notate that the packet has been sent previously,</a:t>
            </a:r>
          </a:p>
          <a:p>
            <a:r>
              <a:rPr lang="en-US" sz="1200" b="0" i="0" u="none" strike="noStrike" kern="1200" baseline="0" dirty="0" smtClean="0">
                <a:solidFill>
                  <a:schemeClr val="tx1"/>
                </a:solidFill>
                <a:latin typeface="+mn-lt"/>
                <a:ea typeface="+mn-ea"/>
                <a:cs typeface="+mn-cs"/>
              </a:rPr>
              <a:t>but an acknowledgement was not received.</a:t>
            </a:r>
          </a:p>
          <a:p>
            <a:r>
              <a:rPr lang="en-US" sz="1200" b="0" i="0" u="none" strike="noStrike" kern="1200" baseline="0" dirty="0" smtClean="0">
                <a:solidFill>
                  <a:schemeClr val="tx1"/>
                </a:solidFill>
                <a:latin typeface="+mn-lt"/>
                <a:ea typeface="+mn-ea"/>
                <a:cs typeface="+mn-cs"/>
              </a:rPr>
              <a:t>The </a:t>
            </a:r>
            <a:r>
              <a:rPr lang="en-US" sz="1200" b="0" i="0" u="none" strike="noStrike" kern="1200" baseline="0" dirty="0" err="1" smtClean="0">
                <a:solidFill>
                  <a:schemeClr val="tx1"/>
                </a:solidFill>
                <a:latin typeface="+mn-lt"/>
                <a:ea typeface="+mn-ea"/>
                <a:cs typeface="+mn-cs"/>
              </a:rPr>
              <a:t>QoS</a:t>
            </a:r>
            <a:r>
              <a:rPr lang="en-US" sz="1200" b="0" i="0" u="none" strike="noStrike" kern="1200" baseline="0" dirty="0" smtClean="0">
                <a:solidFill>
                  <a:schemeClr val="tx1"/>
                </a:solidFill>
                <a:latin typeface="+mn-lt"/>
                <a:ea typeface="+mn-ea"/>
                <a:cs typeface="+mn-cs"/>
              </a:rPr>
              <a:t> header field allows for the selection of three different </a:t>
            </a:r>
            <a:r>
              <a:rPr lang="en-US" sz="1200" b="0" i="0" u="none" strike="noStrike" kern="1200" baseline="0" dirty="0" err="1" smtClean="0">
                <a:solidFill>
                  <a:schemeClr val="tx1"/>
                </a:solidFill>
                <a:latin typeface="+mn-lt"/>
                <a:ea typeface="+mn-ea"/>
                <a:cs typeface="+mn-cs"/>
              </a:rPr>
              <a:t>QoS</a:t>
            </a:r>
            <a:r>
              <a:rPr lang="en-US" sz="1200" b="0" i="0" u="none" strike="noStrike" kern="1200" baseline="0" dirty="0" smtClean="0">
                <a:solidFill>
                  <a:schemeClr val="tx1"/>
                </a:solidFill>
                <a:latin typeface="+mn-lt"/>
                <a:ea typeface="+mn-ea"/>
                <a:cs typeface="+mn-cs"/>
              </a:rPr>
              <a:t> levels.</a:t>
            </a:r>
          </a:p>
          <a:p>
            <a:r>
              <a:rPr lang="en-US" sz="1200" b="0" i="0" u="none" strike="noStrike" kern="1200" baseline="0" dirty="0" smtClean="0">
                <a:solidFill>
                  <a:schemeClr val="tx1"/>
                </a:solidFill>
                <a:latin typeface="+mn-lt"/>
                <a:ea typeface="+mn-ea"/>
                <a:cs typeface="+mn-cs"/>
              </a:rPr>
              <a:t>These are discussed in more detail later in this chapter.</a:t>
            </a:r>
          </a:p>
          <a:p>
            <a:r>
              <a:rPr lang="en-US" sz="1200" b="0" i="0" u="none" strike="noStrike" kern="1200" baseline="0" dirty="0" smtClean="0">
                <a:solidFill>
                  <a:schemeClr val="tx1"/>
                </a:solidFill>
                <a:latin typeface="+mn-lt"/>
                <a:ea typeface="+mn-ea"/>
                <a:cs typeface="+mn-cs"/>
              </a:rPr>
              <a:t>The next field is the Retain flag. Only found in a PUBLISH message (refer to</a:t>
            </a:r>
          </a:p>
          <a:p>
            <a:r>
              <a:rPr lang="en-US" sz="1200" b="0" i="0" u="none" strike="noStrike" kern="1200" baseline="0" dirty="0" smtClean="0">
                <a:solidFill>
                  <a:schemeClr val="tx1"/>
                </a:solidFill>
                <a:latin typeface="+mn-lt"/>
                <a:ea typeface="+mn-ea"/>
                <a:cs typeface="+mn-cs"/>
              </a:rPr>
              <a:t>Table 6-2), the Retain flag notifies the server to hold onto the message data.</a:t>
            </a:r>
          </a:p>
          <a:p>
            <a:r>
              <a:rPr lang="en-US" sz="1200" b="0" i="0" u="none" strike="noStrike" kern="1200" baseline="0" dirty="0" smtClean="0">
                <a:solidFill>
                  <a:schemeClr val="tx1"/>
                </a:solidFill>
                <a:latin typeface="+mn-lt"/>
                <a:ea typeface="+mn-ea"/>
                <a:cs typeface="+mn-cs"/>
              </a:rPr>
              <a:t>This allows new subscribers to instantly receive the last known value without</a:t>
            </a:r>
          </a:p>
          <a:p>
            <a:r>
              <a:rPr lang="en-US" sz="1200" b="0" i="0" u="none" strike="noStrike" kern="1200" baseline="0" dirty="0" smtClean="0">
                <a:solidFill>
                  <a:schemeClr val="tx1"/>
                </a:solidFill>
                <a:latin typeface="+mn-lt"/>
                <a:ea typeface="+mn-ea"/>
                <a:cs typeface="+mn-cs"/>
              </a:rPr>
              <a:t>having to wait for the next update from the publisher.</a:t>
            </a: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69</a:t>
            </a:fld>
            <a:endParaRPr lang="en-US"/>
          </a:p>
        </p:txBody>
      </p:sp>
    </p:spTree>
    <p:extLst>
      <p:ext uri="{BB962C8B-B14F-4D97-AF65-F5344CB8AC3E}">
        <p14:creationId xmlns:p14="http://schemas.microsoft.com/office/powerpoint/2010/main" val="5026729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next field in the MQTT header is DUP (Duplication Flag). This flag,</a:t>
            </a:r>
          </a:p>
          <a:p>
            <a:r>
              <a:rPr lang="en-US" sz="1200" b="0" i="0" u="none" strike="noStrike" kern="1200" baseline="0" dirty="0" smtClean="0">
                <a:solidFill>
                  <a:schemeClr val="tx1"/>
                </a:solidFill>
                <a:latin typeface="+mn-lt"/>
                <a:ea typeface="+mn-ea"/>
                <a:cs typeface="+mn-cs"/>
              </a:rPr>
              <a:t>when set, allows the client to notate that the packet has been sent previously,</a:t>
            </a:r>
          </a:p>
          <a:p>
            <a:r>
              <a:rPr lang="en-US" sz="1200" b="0" i="0" u="none" strike="noStrike" kern="1200" baseline="0" dirty="0" smtClean="0">
                <a:solidFill>
                  <a:schemeClr val="tx1"/>
                </a:solidFill>
                <a:latin typeface="+mn-lt"/>
                <a:ea typeface="+mn-ea"/>
                <a:cs typeface="+mn-cs"/>
              </a:rPr>
              <a:t>but an acknowledgement was not received.</a:t>
            </a:r>
          </a:p>
          <a:p>
            <a:r>
              <a:rPr lang="en-US" sz="1200" b="0" i="0" u="none" strike="noStrike" kern="1200" baseline="0" dirty="0" smtClean="0">
                <a:solidFill>
                  <a:schemeClr val="tx1"/>
                </a:solidFill>
                <a:latin typeface="+mn-lt"/>
                <a:ea typeface="+mn-ea"/>
                <a:cs typeface="+mn-cs"/>
              </a:rPr>
              <a:t>The </a:t>
            </a:r>
            <a:r>
              <a:rPr lang="en-US" sz="1200" b="0" i="0" u="none" strike="noStrike" kern="1200" baseline="0" dirty="0" err="1" smtClean="0">
                <a:solidFill>
                  <a:schemeClr val="tx1"/>
                </a:solidFill>
                <a:latin typeface="+mn-lt"/>
                <a:ea typeface="+mn-ea"/>
                <a:cs typeface="+mn-cs"/>
              </a:rPr>
              <a:t>QoS</a:t>
            </a:r>
            <a:r>
              <a:rPr lang="en-US" sz="1200" b="0" i="0" u="none" strike="noStrike" kern="1200" baseline="0" dirty="0" smtClean="0">
                <a:solidFill>
                  <a:schemeClr val="tx1"/>
                </a:solidFill>
                <a:latin typeface="+mn-lt"/>
                <a:ea typeface="+mn-ea"/>
                <a:cs typeface="+mn-cs"/>
              </a:rPr>
              <a:t> header field allows for the selection of three different </a:t>
            </a:r>
            <a:r>
              <a:rPr lang="en-US" sz="1200" b="0" i="0" u="none" strike="noStrike" kern="1200" baseline="0" dirty="0" err="1" smtClean="0">
                <a:solidFill>
                  <a:schemeClr val="tx1"/>
                </a:solidFill>
                <a:latin typeface="+mn-lt"/>
                <a:ea typeface="+mn-ea"/>
                <a:cs typeface="+mn-cs"/>
              </a:rPr>
              <a:t>QoS</a:t>
            </a:r>
            <a:r>
              <a:rPr lang="en-US" sz="1200" b="0" i="0" u="none" strike="noStrike" kern="1200" baseline="0" dirty="0" smtClean="0">
                <a:solidFill>
                  <a:schemeClr val="tx1"/>
                </a:solidFill>
                <a:latin typeface="+mn-lt"/>
                <a:ea typeface="+mn-ea"/>
                <a:cs typeface="+mn-cs"/>
              </a:rPr>
              <a:t> levels.</a:t>
            </a:r>
          </a:p>
          <a:p>
            <a:r>
              <a:rPr lang="en-US" sz="1200" b="0" i="0" u="none" strike="noStrike" kern="1200" baseline="0" dirty="0" smtClean="0">
                <a:solidFill>
                  <a:schemeClr val="tx1"/>
                </a:solidFill>
                <a:latin typeface="+mn-lt"/>
                <a:ea typeface="+mn-ea"/>
                <a:cs typeface="+mn-cs"/>
              </a:rPr>
              <a:t>These are discussed in more detail later in this chapter.</a:t>
            </a:r>
          </a:p>
          <a:p>
            <a:r>
              <a:rPr lang="en-US" sz="1200" b="0" i="0" u="none" strike="noStrike" kern="1200" baseline="0" dirty="0" smtClean="0">
                <a:solidFill>
                  <a:schemeClr val="tx1"/>
                </a:solidFill>
                <a:latin typeface="+mn-lt"/>
                <a:ea typeface="+mn-ea"/>
                <a:cs typeface="+mn-cs"/>
              </a:rPr>
              <a:t>The next field is the Retain flag. Only found in a PUBLISH message (refer to</a:t>
            </a:r>
          </a:p>
          <a:p>
            <a:r>
              <a:rPr lang="en-US" sz="1200" b="0" i="0" u="none" strike="noStrike" kern="1200" baseline="0" dirty="0" smtClean="0">
                <a:solidFill>
                  <a:schemeClr val="tx1"/>
                </a:solidFill>
                <a:latin typeface="+mn-lt"/>
                <a:ea typeface="+mn-ea"/>
                <a:cs typeface="+mn-cs"/>
              </a:rPr>
              <a:t>Table 6-2), the Retain flag notifies the server to hold onto the message data.</a:t>
            </a:r>
          </a:p>
          <a:p>
            <a:r>
              <a:rPr lang="en-US" sz="1200" b="0" i="0" u="none" strike="noStrike" kern="1200" baseline="0" dirty="0" smtClean="0">
                <a:solidFill>
                  <a:schemeClr val="tx1"/>
                </a:solidFill>
                <a:latin typeface="+mn-lt"/>
                <a:ea typeface="+mn-ea"/>
                <a:cs typeface="+mn-cs"/>
              </a:rPr>
              <a:t>This allows new subscribers to instantly receive the last known value without</a:t>
            </a:r>
          </a:p>
          <a:p>
            <a:r>
              <a:rPr lang="en-US" sz="1200" b="0" i="0" u="none" strike="noStrike" kern="1200" baseline="0" dirty="0" smtClean="0">
                <a:solidFill>
                  <a:schemeClr val="tx1"/>
                </a:solidFill>
                <a:latin typeface="+mn-lt"/>
                <a:ea typeface="+mn-ea"/>
                <a:cs typeface="+mn-cs"/>
              </a:rPr>
              <a:t>having to wait for the next update from the publisher.</a:t>
            </a: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70</a:t>
            </a:fld>
            <a:endParaRPr lang="en-US"/>
          </a:p>
        </p:txBody>
      </p:sp>
    </p:spTree>
    <p:extLst>
      <p:ext uri="{BB962C8B-B14F-4D97-AF65-F5344CB8AC3E}">
        <p14:creationId xmlns:p14="http://schemas.microsoft.com/office/powerpoint/2010/main" val="35518232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71</a:t>
            </a:fld>
            <a:endParaRPr lang="en-US"/>
          </a:p>
        </p:txBody>
      </p:sp>
    </p:spTree>
    <p:extLst>
      <p:ext uri="{BB962C8B-B14F-4D97-AF65-F5344CB8AC3E}">
        <p14:creationId xmlns:p14="http://schemas.microsoft.com/office/powerpoint/2010/main" val="770156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This section reviews the selection of a protocol for the transport layer as supported by the TCP/IP architecture in the context of </a:t>
            </a:r>
            <a:r>
              <a:rPr lang="en-US" sz="1200" b="0" i="0" u="none" strike="noStrike" kern="1200" baseline="0" dirty="0" err="1" smtClean="0">
                <a:solidFill>
                  <a:schemeClr val="tx1"/>
                </a:solidFill>
                <a:latin typeface="+mn-lt"/>
                <a:ea typeface="+mn-ea"/>
                <a:cs typeface="+mn-cs"/>
              </a:rPr>
              <a:t>IoT</a:t>
            </a:r>
            <a:r>
              <a:rPr lang="en-US" sz="1200" b="0" i="0" u="none" strike="noStrike" kern="1200" baseline="0" dirty="0" smtClean="0">
                <a:solidFill>
                  <a:schemeClr val="tx1"/>
                </a:solidFill>
                <a:latin typeface="+mn-lt"/>
                <a:ea typeface="+mn-ea"/>
                <a:cs typeface="+mn-cs"/>
              </a:rPr>
              <a:t> networks. With the TCP/IP protocol, two main protocols are specified for the transport layer:</a:t>
            </a:r>
          </a:p>
          <a:p>
            <a:r>
              <a:rPr lang="en-US" sz="1200" b="1" i="0" u="none" strike="noStrike" kern="1200" baseline="0" dirty="0" smtClean="0">
                <a:solidFill>
                  <a:schemeClr val="tx1"/>
                </a:solidFill>
                <a:latin typeface="+mn-lt"/>
                <a:ea typeface="+mn-ea"/>
                <a:cs typeface="+mn-cs"/>
              </a:rPr>
              <a:t>Transmission Control Protocol (TCP): </a:t>
            </a:r>
            <a:r>
              <a:rPr lang="en-US" sz="1200" b="0" i="0" u="none" strike="noStrike" kern="1200" baseline="0" dirty="0" smtClean="0">
                <a:solidFill>
                  <a:schemeClr val="tx1"/>
                </a:solidFill>
                <a:latin typeface="+mn-lt"/>
                <a:ea typeface="+mn-ea"/>
                <a:cs typeface="+mn-cs"/>
              </a:rPr>
              <a:t>This connection-oriented protocol requires a session to get established between the source and destination before exchanging data. You can view it as an equivalent to a traditional telephone conversation, in which two phones must be connected and the communication link established before the parties can talk.</a:t>
            </a:r>
          </a:p>
          <a:p>
            <a:r>
              <a:rPr lang="en-US" sz="1200" b="1" i="0" u="none" strike="noStrike" kern="1200" baseline="0" dirty="0" smtClean="0">
                <a:solidFill>
                  <a:schemeClr val="tx1"/>
                </a:solidFill>
                <a:latin typeface="+mn-lt"/>
                <a:ea typeface="+mn-ea"/>
                <a:cs typeface="+mn-cs"/>
              </a:rPr>
              <a:t>User Datagram Protocol (UDP): </a:t>
            </a:r>
            <a:r>
              <a:rPr lang="en-US" sz="1200" b="0" i="0" u="none" strike="noStrike" kern="1200" baseline="0" dirty="0" smtClean="0">
                <a:solidFill>
                  <a:schemeClr val="tx1"/>
                </a:solidFill>
                <a:latin typeface="+mn-lt"/>
                <a:ea typeface="+mn-ea"/>
                <a:cs typeface="+mn-cs"/>
              </a:rPr>
              <a:t>With this connection-less protocol, data can be quickly sent between source and destination—but with no guarantee of delivery. This is analogous to the traditional mail delivery system, in which a letter is mailed to a destination. Confirmation of the reception of this letter does not happen until another letter is sent in response.</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With the predominance of human interactions over the Internet, TCP is the main protocol used at the transport layer. This is largely due to its inherent characteristics, such as its ability to transport large volumes of data into smaller sets of packets. In addition, it ensures reassembly in a correct sequence, flow control and window adjustment, and retransmission of lost packets. These benefits occur with the cost of overhead per packet and per session, potentially impacting overall packet per second performances and latency.</a:t>
            </a:r>
          </a:p>
          <a:p>
            <a:r>
              <a:rPr lang="en-US" sz="1200" b="0" i="0" u="none" strike="noStrike" kern="1200" baseline="0" dirty="0" smtClean="0">
                <a:solidFill>
                  <a:schemeClr val="tx1"/>
                </a:solidFill>
                <a:latin typeface="+mn-lt"/>
                <a:ea typeface="+mn-ea"/>
                <a:cs typeface="+mn-cs"/>
              </a:rPr>
              <a:t>In contrast, UDP is most often used in the context of network services, such as Domain Name System (DNS), Network Time Protocol (NTP), Simple Network Management Protocol (SNMP), and Dynamic Host Control Protocol (DHCP), or for real-time data traffic, including voice and video over IP. In these cases, performance and latency are more important than packet retransmissions because re-sending a lost voice or video packet does not add value. When the reception of packets must be guaranteed error free, the application layer protocol takes care of that function.</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While the use of TCP may not strain generic compute platforms and high data-rate networks, it can be challenging and is often overkill on constrained </a:t>
            </a:r>
            <a:r>
              <a:rPr lang="en-US" sz="1200" b="0" i="0" u="none" strike="noStrike" kern="1200" baseline="0" dirty="0" err="1" smtClean="0">
                <a:solidFill>
                  <a:schemeClr val="tx1"/>
                </a:solidFill>
                <a:latin typeface="+mn-lt"/>
                <a:ea typeface="+mn-ea"/>
                <a:cs typeface="+mn-cs"/>
              </a:rPr>
              <a:t>IoT</a:t>
            </a:r>
            <a:r>
              <a:rPr lang="en-US" sz="1200" b="0" i="0" u="none" strike="noStrike" kern="1200" baseline="0" dirty="0" smtClean="0">
                <a:solidFill>
                  <a:schemeClr val="tx1"/>
                </a:solidFill>
                <a:latin typeface="+mn-lt"/>
                <a:ea typeface="+mn-ea"/>
                <a:cs typeface="+mn-cs"/>
              </a:rPr>
              <a:t> devices and networks. This is particularly true when an </a:t>
            </a:r>
            <a:r>
              <a:rPr lang="en-US" sz="1200" b="0" i="0" u="none" strike="noStrike" kern="1200" baseline="0" dirty="0" err="1" smtClean="0">
                <a:solidFill>
                  <a:schemeClr val="tx1"/>
                </a:solidFill>
                <a:latin typeface="+mn-lt"/>
                <a:ea typeface="+mn-ea"/>
                <a:cs typeface="+mn-cs"/>
              </a:rPr>
              <a:t>IoT</a:t>
            </a:r>
            <a:r>
              <a:rPr lang="en-US" sz="1200" b="0" i="0" u="none" strike="noStrike" kern="1200" baseline="0" dirty="0" smtClean="0">
                <a:solidFill>
                  <a:schemeClr val="tx1"/>
                </a:solidFill>
                <a:latin typeface="+mn-lt"/>
                <a:ea typeface="+mn-ea"/>
                <a:cs typeface="+mn-cs"/>
              </a:rPr>
              <a:t> device needs to send only a few bytes of data per transaction. When using TCP, each packet needs to add a minimum of 20 bytes of TCP overhead, while UDP adds only 8 bytes. TCP also requires the establishment and potential maintenance of an open logical channel.</a:t>
            </a:r>
            <a:endParaRPr lang="en-US" dirty="0" smtClean="0"/>
          </a:p>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5</a:t>
            </a:fld>
            <a:endParaRPr lang="en-US"/>
          </a:p>
        </p:txBody>
      </p:sp>
    </p:spTree>
    <p:extLst>
      <p:ext uri="{BB962C8B-B14F-4D97-AF65-F5344CB8AC3E}">
        <p14:creationId xmlns:p14="http://schemas.microsoft.com/office/powerpoint/2010/main" val="6235726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72</a:t>
            </a:fld>
            <a:endParaRPr lang="en-US"/>
          </a:p>
        </p:txBody>
      </p:sp>
    </p:spTree>
    <p:extLst>
      <p:ext uri="{BB962C8B-B14F-4D97-AF65-F5344CB8AC3E}">
        <p14:creationId xmlns:p14="http://schemas.microsoft.com/office/powerpoint/2010/main" val="31791460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73</a:t>
            </a:fld>
            <a:endParaRPr lang="en-US"/>
          </a:p>
        </p:txBody>
      </p:sp>
    </p:spTree>
    <p:extLst>
      <p:ext uri="{BB962C8B-B14F-4D97-AF65-F5344CB8AC3E}">
        <p14:creationId xmlns:p14="http://schemas.microsoft.com/office/powerpoint/2010/main" val="19069422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next field in the MQTT header is DUP (Duplication Flag). This flag,</a:t>
            </a:r>
          </a:p>
          <a:p>
            <a:r>
              <a:rPr lang="en-US" sz="1200" b="0" i="0" u="none" strike="noStrike" kern="1200" baseline="0" dirty="0" smtClean="0">
                <a:solidFill>
                  <a:schemeClr val="tx1"/>
                </a:solidFill>
                <a:latin typeface="+mn-lt"/>
                <a:ea typeface="+mn-ea"/>
                <a:cs typeface="+mn-cs"/>
              </a:rPr>
              <a:t>when set, allows the client to notate that the packet has been sent previously,</a:t>
            </a:r>
          </a:p>
          <a:p>
            <a:r>
              <a:rPr lang="en-US" sz="1200" b="0" i="0" u="none" strike="noStrike" kern="1200" baseline="0" dirty="0" smtClean="0">
                <a:solidFill>
                  <a:schemeClr val="tx1"/>
                </a:solidFill>
                <a:latin typeface="+mn-lt"/>
                <a:ea typeface="+mn-ea"/>
                <a:cs typeface="+mn-cs"/>
              </a:rPr>
              <a:t>but an acknowledgement was not received.</a:t>
            </a:r>
          </a:p>
          <a:p>
            <a:r>
              <a:rPr lang="en-US" sz="1200" b="0" i="0" u="none" strike="noStrike" kern="1200" baseline="0" dirty="0" smtClean="0">
                <a:solidFill>
                  <a:schemeClr val="tx1"/>
                </a:solidFill>
                <a:latin typeface="+mn-lt"/>
                <a:ea typeface="+mn-ea"/>
                <a:cs typeface="+mn-cs"/>
              </a:rPr>
              <a:t>The </a:t>
            </a:r>
            <a:r>
              <a:rPr lang="en-US" sz="1200" b="0" i="0" u="none" strike="noStrike" kern="1200" baseline="0" dirty="0" err="1" smtClean="0">
                <a:solidFill>
                  <a:schemeClr val="tx1"/>
                </a:solidFill>
                <a:latin typeface="+mn-lt"/>
                <a:ea typeface="+mn-ea"/>
                <a:cs typeface="+mn-cs"/>
              </a:rPr>
              <a:t>QoS</a:t>
            </a:r>
            <a:r>
              <a:rPr lang="en-US" sz="1200" b="0" i="0" u="none" strike="noStrike" kern="1200" baseline="0" dirty="0" smtClean="0">
                <a:solidFill>
                  <a:schemeClr val="tx1"/>
                </a:solidFill>
                <a:latin typeface="+mn-lt"/>
                <a:ea typeface="+mn-ea"/>
                <a:cs typeface="+mn-cs"/>
              </a:rPr>
              <a:t> header field allows for the selection of three different </a:t>
            </a:r>
            <a:r>
              <a:rPr lang="en-US" sz="1200" b="0" i="0" u="none" strike="noStrike" kern="1200" baseline="0" dirty="0" err="1" smtClean="0">
                <a:solidFill>
                  <a:schemeClr val="tx1"/>
                </a:solidFill>
                <a:latin typeface="+mn-lt"/>
                <a:ea typeface="+mn-ea"/>
                <a:cs typeface="+mn-cs"/>
              </a:rPr>
              <a:t>QoS</a:t>
            </a:r>
            <a:r>
              <a:rPr lang="en-US" sz="1200" b="0" i="0" u="none" strike="noStrike" kern="1200" baseline="0" dirty="0" smtClean="0">
                <a:solidFill>
                  <a:schemeClr val="tx1"/>
                </a:solidFill>
                <a:latin typeface="+mn-lt"/>
                <a:ea typeface="+mn-ea"/>
                <a:cs typeface="+mn-cs"/>
              </a:rPr>
              <a:t> levels.</a:t>
            </a:r>
          </a:p>
          <a:p>
            <a:r>
              <a:rPr lang="en-US" sz="1200" b="0" i="0" u="none" strike="noStrike" kern="1200" baseline="0" dirty="0" smtClean="0">
                <a:solidFill>
                  <a:schemeClr val="tx1"/>
                </a:solidFill>
                <a:latin typeface="+mn-lt"/>
                <a:ea typeface="+mn-ea"/>
                <a:cs typeface="+mn-cs"/>
              </a:rPr>
              <a:t>These are discussed in more detail later in this chapter.</a:t>
            </a:r>
          </a:p>
          <a:p>
            <a:r>
              <a:rPr lang="en-US" sz="1200" b="0" i="0" u="none" strike="noStrike" kern="1200" baseline="0" dirty="0" smtClean="0">
                <a:solidFill>
                  <a:schemeClr val="tx1"/>
                </a:solidFill>
                <a:latin typeface="+mn-lt"/>
                <a:ea typeface="+mn-ea"/>
                <a:cs typeface="+mn-cs"/>
              </a:rPr>
              <a:t>The next field is the Retain flag. Only found in a PUBLISH message (refer to</a:t>
            </a:r>
          </a:p>
          <a:p>
            <a:r>
              <a:rPr lang="en-US" sz="1200" b="0" i="0" u="none" strike="noStrike" kern="1200" baseline="0" dirty="0" smtClean="0">
                <a:solidFill>
                  <a:schemeClr val="tx1"/>
                </a:solidFill>
                <a:latin typeface="+mn-lt"/>
                <a:ea typeface="+mn-ea"/>
                <a:cs typeface="+mn-cs"/>
              </a:rPr>
              <a:t>Table 6-2), the Retain flag notifies the server to hold onto the message data.</a:t>
            </a:r>
          </a:p>
          <a:p>
            <a:r>
              <a:rPr lang="en-US" sz="1200" b="0" i="0" u="none" strike="noStrike" kern="1200" baseline="0" dirty="0" smtClean="0">
                <a:solidFill>
                  <a:schemeClr val="tx1"/>
                </a:solidFill>
                <a:latin typeface="+mn-lt"/>
                <a:ea typeface="+mn-ea"/>
                <a:cs typeface="+mn-cs"/>
              </a:rPr>
              <a:t>This allows new subscribers to instantly receive the last known value without</a:t>
            </a:r>
          </a:p>
          <a:p>
            <a:r>
              <a:rPr lang="en-US" sz="1200" b="0" i="0" u="none" strike="noStrike" kern="1200" baseline="0" dirty="0" smtClean="0">
                <a:solidFill>
                  <a:schemeClr val="tx1"/>
                </a:solidFill>
                <a:latin typeface="+mn-lt"/>
                <a:ea typeface="+mn-ea"/>
                <a:cs typeface="+mn-cs"/>
              </a:rPr>
              <a:t>having to wait for the next update from the publisher.</a:t>
            </a: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74</a:t>
            </a:fld>
            <a:endParaRPr lang="en-US"/>
          </a:p>
        </p:txBody>
      </p:sp>
    </p:spTree>
    <p:extLst>
      <p:ext uri="{BB962C8B-B14F-4D97-AF65-F5344CB8AC3E}">
        <p14:creationId xmlns:p14="http://schemas.microsoft.com/office/powerpoint/2010/main" val="38907407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These are the three levels of MQTT </a:t>
            </a:r>
            <a:r>
              <a:rPr lang="en-US" sz="1200" b="0" i="0" u="none" strike="noStrike" kern="1200" baseline="0" dirty="0" err="1" smtClean="0">
                <a:solidFill>
                  <a:schemeClr val="tx1"/>
                </a:solidFill>
                <a:latin typeface="+mn-lt"/>
                <a:ea typeface="+mn-ea"/>
                <a:cs typeface="+mn-cs"/>
              </a:rPr>
              <a:t>QoS</a:t>
            </a:r>
            <a:r>
              <a:rPr lang="en-US" sz="1200" b="0" i="0" u="none" strike="noStrike" kern="1200" baseline="0" dirty="0" smtClean="0">
                <a:solidFill>
                  <a:schemeClr val="tx1"/>
                </a:solidFill>
                <a:latin typeface="+mn-lt"/>
                <a:ea typeface="+mn-ea"/>
                <a:cs typeface="+mn-cs"/>
              </a:rPr>
              <a:t>:</a:t>
            </a:r>
          </a:p>
          <a:p>
            <a:r>
              <a:rPr lang="en-US" sz="1200" b="1" i="0" u="none" strike="noStrike" kern="1200" baseline="0" dirty="0" err="1" smtClean="0">
                <a:solidFill>
                  <a:schemeClr val="tx1"/>
                </a:solidFill>
                <a:latin typeface="+mn-lt"/>
                <a:ea typeface="+mn-ea"/>
                <a:cs typeface="+mn-cs"/>
              </a:rPr>
              <a:t>QoS</a:t>
            </a:r>
            <a:r>
              <a:rPr lang="en-US" sz="1200" b="1" i="0" u="none" strike="noStrike" kern="1200" baseline="0" dirty="0" smtClean="0">
                <a:solidFill>
                  <a:schemeClr val="tx1"/>
                </a:solidFill>
                <a:latin typeface="+mn-lt"/>
                <a:ea typeface="+mn-ea"/>
                <a:cs typeface="+mn-cs"/>
              </a:rPr>
              <a:t> 0: </a:t>
            </a:r>
            <a:r>
              <a:rPr lang="en-US" sz="1200" b="0" i="0" u="none" strike="noStrike" kern="1200" baseline="0" dirty="0" smtClean="0">
                <a:solidFill>
                  <a:schemeClr val="tx1"/>
                </a:solidFill>
                <a:latin typeface="+mn-lt"/>
                <a:ea typeface="+mn-ea"/>
                <a:cs typeface="+mn-cs"/>
              </a:rPr>
              <a:t>This is a best-effort and unacknowledged data service referred</a:t>
            </a:r>
          </a:p>
          <a:p>
            <a:r>
              <a:rPr lang="en-US" sz="1200" b="0" i="0" u="none" strike="noStrike" kern="1200" baseline="0" dirty="0" smtClean="0">
                <a:solidFill>
                  <a:schemeClr val="tx1"/>
                </a:solidFill>
                <a:latin typeface="+mn-lt"/>
                <a:ea typeface="+mn-ea"/>
                <a:cs typeface="+mn-cs"/>
              </a:rPr>
              <a:t>to as “at most once” delivery. The publisher sends its message one time</a:t>
            </a:r>
          </a:p>
          <a:p>
            <a:r>
              <a:rPr lang="en-US" sz="1200" b="0" i="0" u="none" strike="noStrike" kern="1200" baseline="0" dirty="0" smtClean="0">
                <a:solidFill>
                  <a:schemeClr val="tx1"/>
                </a:solidFill>
                <a:latin typeface="+mn-lt"/>
                <a:ea typeface="+mn-ea"/>
                <a:cs typeface="+mn-cs"/>
              </a:rPr>
              <a:t>to a server, which transmits it once to the subscribers. No response is</a:t>
            </a:r>
          </a:p>
          <a:p>
            <a:r>
              <a:rPr lang="en-US" sz="1200" b="0" i="0" u="none" strike="noStrike" kern="1200" baseline="0" dirty="0" smtClean="0">
                <a:solidFill>
                  <a:schemeClr val="tx1"/>
                </a:solidFill>
                <a:latin typeface="+mn-lt"/>
                <a:ea typeface="+mn-ea"/>
                <a:cs typeface="+mn-cs"/>
              </a:rPr>
              <a:t>sent by the receiver, and no retry is performed by the sender. The</a:t>
            </a:r>
          </a:p>
          <a:p>
            <a:r>
              <a:rPr lang="en-US" sz="1200" b="0" i="0" u="none" strike="noStrike" kern="1200" baseline="0" dirty="0" smtClean="0">
                <a:solidFill>
                  <a:schemeClr val="tx1"/>
                </a:solidFill>
                <a:latin typeface="+mn-lt"/>
                <a:ea typeface="+mn-ea"/>
                <a:cs typeface="+mn-cs"/>
              </a:rPr>
              <a:t>message arrives at the receiver either once or not at all.</a:t>
            </a:r>
          </a:p>
          <a:p>
            <a:r>
              <a:rPr lang="en-US" sz="1200" b="1" i="0" u="none" strike="noStrike" kern="1200" baseline="0" dirty="0" err="1" smtClean="0">
                <a:solidFill>
                  <a:schemeClr val="tx1"/>
                </a:solidFill>
                <a:latin typeface="+mn-lt"/>
                <a:ea typeface="+mn-ea"/>
                <a:cs typeface="+mn-cs"/>
              </a:rPr>
              <a:t>QoS</a:t>
            </a:r>
            <a:r>
              <a:rPr lang="en-US" sz="1200" b="1" i="0" u="none" strike="noStrike" kern="1200" baseline="0" dirty="0" smtClean="0">
                <a:solidFill>
                  <a:schemeClr val="tx1"/>
                </a:solidFill>
                <a:latin typeface="+mn-lt"/>
                <a:ea typeface="+mn-ea"/>
                <a:cs typeface="+mn-cs"/>
              </a:rPr>
              <a:t> 1: </a:t>
            </a:r>
            <a:r>
              <a:rPr lang="en-US" sz="1200" b="0" i="0" u="none" strike="noStrike" kern="1200" baseline="0" dirty="0" smtClean="0">
                <a:solidFill>
                  <a:schemeClr val="tx1"/>
                </a:solidFill>
                <a:latin typeface="+mn-lt"/>
                <a:ea typeface="+mn-ea"/>
                <a:cs typeface="+mn-cs"/>
              </a:rPr>
              <a:t>This </a:t>
            </a:r>
            <a:r>
              <a:rPr lang="en-US" sz="1200" b="0" i="0" u="none" strike="noStrike" kern="1200" baseline="0" dirty="0" err="1" smtClean="0">
                <a:solidFill>
                  <a:schemeClr val="tx1"/>
                </a:solidFill>
                <a:latin typeface="+mn-lt"/>
                <a:ea typeface="+mn-ea"/>
                <a:cs typeface="+mn-cs"/>
              </a:rPr>
              <a:t>QoS</a:t>
            </a:r>
            <a:r>
              <a:rPr lang="en-US" sz="1200" b="0" i="0" u="none" strike="noStrike" kern="1200" baseline="0" dirty="0" smtClean="0">
                <a:solidFill>
                  <a:schemeClr val="tx1"/>
                </a:solidFill>
                <a:latin typeface="+mn-lt"/>
                <a:ea typeface="+mn-ea"/>
                <a:cs typeface="+mn-cs"/>
              </a:rPr>
              <a:t> level ensures that the message delivery between the</a:t>
            </a:r>
          </a:p>
          <a:p>
            <a:r>
              <a:rPr lang="en-US" sz="1200" b="0" i="0" u="none" strike="noStrike" kern="1200" baseline="0" dirty="0" smtClean="0">
                <a:solidFill>
                  <a:schemeClr val="tx1"/>
                </a:solidFill>
                <a:latin typeface="+mn-lt"/>
                <a:ea typeface="+mn-ea"/>
                <a:cs typeface="+mn-cs"/>
              </a:rPr>
              <a:t>publisher and server and then between the server and subscribers occurs</a:t>
            </a:r>
          </a:p>
          <a:p>
            <a:r>
              <a:rPr lang="en-US" sz="1200" b="0" i="0" u="none" strike="noStrike" kern="1200" baseline="0" dirty="0" smtClean="0">
                <a:solidFill>
                  <a:schemeClr val="tx1"/>
                </a:solidFill>
                <a:latin typeface="+mn-lt"/>
                <a:ea typeface="+mn-ea"/>
                <a:cs typeface="+mn-cs"/>
              </a:rPr>
              <a:t>at least once. In PUBLISH and PUBACK packets, a packet identifier is</a:t>
            </a:r>
          </a:p>
          <a:p>
            <a:r>
              <a:rPr lang="en-US" sz="1200" b="0" i="0" u="none" strike="noStrike" kern="1200" baseline="0" dirty="0" smtClean="0">
                <a:solidFill>
                  <a:schemeClr val="tx1"/>
                </a:solidFill>
                <a:latin typeface="+mn-lt"/>
                <a:ea typeface="+mn-ea"/>
                <a:cs typeface="+mn-cs"/>
              </a:rPr>
              <a:t>included in the variable header. If the message is not acknowledged by a</a:t>
            </a:r>
          </a:p>
          <a:p>
            <a:r>
              <a:rPr lang="en-US" sz="1200" b="0" i="0" u="none" strike="noStrike" kern="1200" baseline="0" dirty="0" smtClean="0">
                <a:solidFill>
                  <a:schemeClr val="tx1"/>
                </a:solidFill>
                <a:latin typeface="+mn-lt"/>
                <a:ea typeface="+mn-ea"/>
                <a:cs typeface="+mn-cs"/>
              </a:rPr>
              <a:t>PUBACK packet, it is sent again. This level guarantees “at least once”</a:t>
            </a:r>
          </a:p>
          <a:p>
            <a:r>
              <a:rPr lang="en-US" sz="1200" b="0" i="0" u="none" strike="noStrike" kern="1200" baseline="0" dirty="0" smtClean="0">
                <a:solidFill>
                  <a:schemeClr val="tx1"/>
                </a:solidFill>
                <a:latin typeface="+mn-lt"/>
                <a:ea typeface="+mn-ea"/>
                <a:cs typeface="+mn-cs"/>
              </a:rPr>
              <a:t>delivery.</a:t>
            </a:r>
          </a:p>
          <a:p>
            <a:r>
              <a:rPr lang="en-US" sz="1200" b="1" i="0" u="none" strike="noStrike" kern="1200" baseline="0" dirty="0" err="1" smtClean="0">
                <a:solidFill>
                  <a:schemeClr val="tx1"/>
                </a:solidFill>
                <a:latin typeface="+mn-lt"/>
                <a:ea typeface="+mn-ea"/>
                <a:cs typeface="+mn-cs"/>
              </a:rPr>
              <a:t>QoS</a:t>
            </a:r>
            <a:r>
              <a:rPr lang="en-US" sz="1200" b="1" i="0" u="none" strike="noStrike" kern="1200" baseline="0" dirty="0" smtClean="0">
                <a:solidFill>
                  <a:schemeClr val="tx1"/>
                </a:solidFill>
                <a:latin typeface="+mn-lt"/>
                <a:ea typeface="+mn-ea"/>
                <a:cs typeface="+mn-cs"/>
              </a:rPr>
              <a:t> 2: </a:t>
            </a:r>
            <a:r>
              <a:rPr lang="en-US" sz="1200" b="0" i="0" u="none" strike="noStrike" kern="1200" baseline="0" dirty="0" smtClean="0">
                <a:solidFill>
                  <a:schemeClr val="tx1"/>
                </a:solidFill>
                <a:latin typeface="+mn-lt"/>
                <a:ea typeface="+mn-ea"/>
                <a:cs typeface="+mn-cs"/>
              </a:rPr>
              <a:t>This is the highest </a:t>
            </a:r>
            <a:r>
              <a:rPr lang="en-US" sz="1200" b="0" i="0" u="none" strike="noStrike" kern="1200" baseline="0" dirty="0" err="1" smtClean="0">
                <a:solidFill>
                  <a:schemeClr val="tx1"/>
                </a:solidFill>
                <a:latin typeface="+mn-lt"/>
                <a:ea typeface="+mn-ea"/>
                <a:cs typeface="+mn-cs"/>
              </a:rPr>
              <a:t>QoS</a:t>
            </a:r>
            <a:r>
              <a:rPr lang="en-US" sz="1200" b="0" i="0" u="none" strike="noStrike" kern="1200" baseline="0" dirty="0" smtClean="0">
                <a:solidFill>
                  <a:schemeClr val="tx1"/>
                </a:solidFill>
                <a:latin typeface="+mn-lt"/>
                <a:ea typeface="+mn-ea"/>
                <a:cs typeface="+mn-cs"/>
              </a:rPr>
              <a:t> level, used when neither loss nor</a:t>
            </a:r>
          </a:p>
          <a:p>
            <a:r>
              <a:rPr lang="en-US" sz="1200" b="0" i="0" u="none" strike="noStrike" kern="1200" baseline="0" dirty="0" smtClean="0">
                <a:solidFill>
                  <a:schemeClr val="tx1"/>
                </a:solidFill>
                <a:latin typeface="+mn-lt"/>
                <a:ea typeface="+mn-ea"/>
                <a:cs typeface="+mn-cs"/>
              </a:rPr>
              <a:t>duplication of messages is acceptable. There is an increased overhead</a:t>
            </a:r>
          </a:p>
          <a:p>
            <a:r>
              <a:rPr lang="en-US" sz="1200" b="0" i="0" u="none" strike="noStrike" kern="1200" baseline="0" dirty="0" smtClean="0">
                <a:solidFill>
                  <a:schemeClr val="tx1"/>
                </a:solidFill>
                <a:latin typeface="+mn-lt"/>
                <a:ea typeface="+mn-ea"/>
                <a:cs typeface="+mn-cs"/>
              </a:rPr>
              <a:t>associated with this </a:t>
            </a:r>
            <a:r>
              <a:rPr lang="en-US" sz="1200" b="0" i="0" u="none" strike="noStrike" kern="1200" baseline="0" dirty="0" err="1" smtClean="0">
                <a:solidFill>
                  <a:schemeClr val="tx1"/>
                </a:solidFill>
                <a:latin typeface="+mn-lt"/>
                <a:ea typeface="+mn-ea"/>
                <a:cs typeface="+mn-cs"/>
              </a:rPr>
              <a:t>QoS</a:t>
            </a:r>
            <a:r>
              <a:rPr lang="en-US" sz="1200" b="0" i="0" u="none" strike="noStrike" kern="1200" baseline="0" dirty="0" smtClean="0">
                <a:solidFill>
                  <a:schemeClr val="tx1"/>
                </a:solidFill>
                <a:latin typeface="+mn-lt"/>
                <a:ea typeface="+mn-ea"/>
                <a:cs typeface="+mn-cs"/>
              </a:rPr>
              <a:t> level because each packet contains an optional</a:t>
            </a:r>
          </a:p>
          <a:p>
            <a:r>
              <a:rPr lang="en-US" sz="1200" b="0" i="0" u="none" strike="noStrike" kern="1200" baseline="0" dirty="0" smtClean="0">
                <a:solidFill>
                  <a:schemeClr val="tx1"/>
                </a:solidFill>
                <a:latin typeface="+mn-lt"/>
                <a:ea typeface="+mn-ea"/>
                <a:cs typeface="+mn-cs"/>
              </a:rPr>
              <a:t>variable header with a packet identifier. Confirming the receipt of a</a:t>
            </a:r>
          </a:p>
          <a:p>
            <a:r>
              <a:rPr lang="en-US" sz="1200" b="0" i="0" u="none" strike="noStrike" kern="1200" baseline="0" dirty="0" smtClean="0">
                <a:solidFill>
                  <a:schemeClr val="tx1"/>
                </a:solidFill>
                <a:latin typeface="+mn-lt"/>
                <a:ea typeface="+mn-ea"/>
                <a:cs typeface="+mn-cs"/>
              </a:rPr>
              <a:t>PUBLISH message requires a two-step acknowledgement process. The</a:t>
            </a:r>
          </a:p>
          <a:p>
            <a:r>
              <a:rPr lang="en-US" sz="1200" b="0" i="0" u="none" strike="noStrike" kern="1200" baseline="0" dirty="0" smtClean="0">
                <a:solidFill>
                  <a:schemeClr val="tx1"/>
                </a:solidFill>
                <a:latin typeface="+mn-lt"/>
                <a:ea typeface="+mn-ea"/>
                <a:cs typeface="+mn-cs"/>
              </a:rPr>
              <a:t>first step is done through the PUBLISH/PUBREC packet pair, and the</a:t>
            </a:r>
          </a:p>
          <a:p>
            <a:r>
              <a:rPr lang="en-US" sz="1200" b="0" i="0" u="none" strike="noStrike" kern="1200" baseline="0" dirty="0" smtClean="0">
                <a:solidFill>
                  <a:schemeClr val="tx1"/>
                </a:solidFill>
                <a:latin typeface="+mn-lt"/>
                <a:ea typeface="+mn-ea"/>
                <a:cs typeface="+mn-cs"/>
              </a:rPr>
              <a:t>second is achieved with the PUBREL/PUBCOMP packet pair. This</a:t>
            </a:r>
          </a:p>
          <a:p>
            <a:r>
              <a:rPr lang="en-US" sz="1200" b="0" i="0" u="none" strike="noStrike" kern="1200" baseline="0" dirty="0" smtClean="0">
                <a:solidFill>
                  <a:schemeClr val="tx1"/>
                </a:solidFill>
                <a:latin typeface="+mn-lt"/>
                <a:ea typeface="+mn-ea"/>
                <a:cs typeface="+mn-cs"/>
              </a:rPr>
              <a:t>level provides a “guaranteed service” known as “exactly once” delivery,</a:t>
            </a:r>
          </a:p>
          <a:p>
            <a:r>
              <a:rPr lang="en-US" sz="1200" b="0" i="0" u="none" strike="noStrike" kern="1200" baseline="0" dirty="0" smtClean="0">
                <a:solidFill>
                  <a:schemeClr val="tx1"/>
                </a:solidFill>
                <a:latin typeface="+mn-lt"/>
                <a:ea typeface="+mn-ea"/>
                <a:cs typeface="+mn-cs"/>
              </a:rPr>
              <a:t>with no consideration for the number of retries as long as the message is</a:t>
            </a:r>
          </a:p>
          <a:p>
            <a:r>
              <a:rPr lang="en-US" sz="1200" b="0" i="0" u="none" strike="noStrike" kern="1200" baseline="0" dirty="0" smtClean="0">
                <a:solidFill>
                  <a:schemeClr val="tx1"/>
                </a:solidFill>
                <a:latin typeface="+mn-lt"/>
                <a:ea typeface="+mn-ea"/>
                <a:cs typeface="+mn-cs"/>
              </a:rPr>
              <a:t>delivered once.</a:t>
            </a: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75</a:t>
            </a:fld>
            <a:endParaRPr lang="en-US"/>
          </a:p>
        </p:txBody>
      </p:sp>
    </p:spTree>
    <p:extLst>
      <p:ext uri="{BB962C8B-B14F-4D97-AF65-F5344CB8AC3E}">
        <p14:creationId xmlns:p14="http://schemas.microsoft.com/office/powerpoint/2010/main" val="16269121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These are the three levels of MQTT </a:t>
            </a:r>
            <a:r>
              <a:rPr lang="en-US" sz="1200" b="0" i="0" u="none" strike="noStrike" kern="1200" baseline="0" dirty="0" err="1" smtClean="0">
                <a:solidFill>
                  <a:schemeClr val="tx1"/>
                </a:solidFill>
                <a:latin typeface="+mn-lt"/>
                <a:ea typeface="+mn-ea"/>
                <a:cs typeface="+mn-cs"/>
              </a:rPr>
              <a:t>QoS</a:t>
            </a:r>
            <a:r>
              <a:rPr lang="en-US" sz="1200" b="0" i="0" u="none" strike="noStrike" kern="1200" baseline="0" dirty="0" smtClean="0">
                <a:solidFill>
                  <a:schemeClr val="tx1"/>
                </a:solidFill>
                <a:latin typeface="+mn-lt"/>
                <a:ea typeface="+mn-ea"/>
                <a:cs typeface="+mn-cs"/>
              </a:rPr>
              <a:t>:</a:t>
            </a:r>
          </a:p>
          <a:p>
            <a:r>
              <a:rPr lang="en-US" sz="1200" b="1" i="0" u="none" strike="noStrike" kern="1200" baseline="0" dirty="0" err="1" smtClean="0">
                <a:solidFill>
                  <a:schemeClr val="tx1"/>
                </a:solidFill>
                <a:latin typeface="+mn-lt"/>
                <a:ea typeface="+mn-ea"/>
                <a:cs typeface="+mn-cs"/>
              </a:rPr>
              <a:t>QoS</a:t>
            </a:r>
            <a:r>
              <a:rPr lang="en-US" sz="1200" b="1" i="0" u="none" strike="noStrike" kern="1200" baseline="0" dirty="0" smtClean="0">
                <a:solidFill>
                  <a:schemeClr val="tx1"/>
                </a:solidFill>
                <a:latin typeface="+mn-lt"/>
                <a:ea typeface="+mn-ea"/>
                <a:cs typeface="+mn-cs"/>
              </a:rPr>
              <a:t> 0: </a:t>
            </a:r>
            <a:r>
              <a:rPr lang="en-US" sz="1200" b="0" i="0" u="none" strike="noStrike" kern="1200" baseline="0" dirty="0" smtClean="0">
                <a:solidFill>
                  <a:schemeClr val="tx1"/>
                </a:solidFill>
                <a:latin typeface="+mn-lt"/>
                <a:ea typeface="+mn-ea"/>
                <a:cs typeface="+mn-cs"/>
              </a:rPr>
              <a:t>This is a best-effort and unacknowledged data service referred</a:t>
            </a:r>
          </a:p>
          <a:p>
            <a:r>
              <a:rPr lang="en-US" sz="1200" b="0" i="0" u="none" strike="noStrike" kern="1200" baseline="0" dirty="0" smtClean="0">
                <a:solidFill>
                  <a:schemeClr val="tx1"/>
                </a:solidFill>
                <a:latin typeface="+mn-lt"/>
                <a:ea typeface="+mn-ea"/>
                <a:cs typeface="+mn-cs"/>
              </a:rPr>
              <a:t>to as “at most once” delivery. The publisher sends its message one time</a:t>
            </a:r>
          </a:p>
          <a:p>
            <a:r>
              <a:rPr lang="en-US" sz="1200" b="0" i="0" u="none" strike="noStrike" kern="1200" baseline="0" dirty="0" smtClean="0">
                <a:solidFill>
                  <a:schemeClr val="tx1"/>
                </a:solidFill>
                <a:latin typeface="+mn-lt"/>
                <a:ea typeface="+mn-ea"/>
                <a:cs typeface="+mn-cs"/>
              </a:rPr>
              <a:t>to a server, which transmits it once to the subscribers. No response is</a:t>
            </a:r>
          </a:p>
          <a:p>
            <a:r>
              <a:rPr lang="en-US" sz="1200" b="0" i="0" u="none" strike="noStrike" kern="1200" baseline="0" dirty="0" smtClean="0">
                <a:solidFill>
                  <a:schemeClr val="tx1"/>
                </a:solidFill>
                <a:latin typeface="+mn-lt"/>
                <a:ea typeface="+mn-ea"/>
                <a:cs typeface="+mn-cs"/>
              </a:rPr>
              <a:t>sent by the receiver, and no retry is performed by the sender. The</a:t>
            </a:r>
          </a:p>
          <a:p>
            <a:r>
              <a:rPr lang="en-US" sz="1200" b="0" i="0" u="none" strike="noStrike" kern="1200" baseline="0" dirty="0" smtClean="0">
                <a:solidFill>
                  <a:schemeClr val="tx1"/>
                </a:solidFill>
                <a:latin typeface="+mn-lt"/>
                <a:ea typeface="+mn-ea"/>
                <a:cs typeface="+mn-cs"/>
              </a:rPr>
              <a:t>message arrives at the receiver either once or not at all.</a:t>
            </a:r>
          </a:p>
          <a:p>
            <a:r>
              <a:rPr lang="en-US" sz="1200" b="1" i="0" u="none" strike="noStrike" kern="1200" baseline="0" dirty="0" err="1" smtClean="0">
                <a:solidFill>
                  <a:schemeClr val="tx1"/>
                </a:solidFill>
                <a:latin typeface="+mn-lt"/>
                <a:ea typeface="+mn-ea"/>
                <a:cs typeface="+mn-cs"/>
              </a:rPr>
              <a:t>QoS</a:t>
            </a:r>
            <a:r>
              <a:rPr lang="en-US" sz="1200" b="1" i="0" u="none" strike="noStrike" kern="1200" baseline="0" dirty="0" smtClean="0">
                <a:solidFill>
                  <a:schemeClr val="tx1"/>
                </a:solidFill>
                <a:latin typeface="+mn-lt"/>
                <a:ea typeface="+mn-ea"/>
                <a:cs typeface="+mn-cs"/>
              </a:rPr>
              <a:t> 1: </a:t>
            </a:r>
            <a:r>
              <a:rPr lang="en-US" sz="1200" b="0" i="0" u="none" strike="noStrike" kern="1200" baseline="0" dirty="0" smtClean="0">
                <a:solidFill>
                  <a:schemeClr val="tx1"/>
                </a:solidFill>
                <a:latin typeface="+mn-lt"/>
                <a:ea typeface="+mn-ea"/>
                <a:cs typeface="+mn-cs"/>
              </a:rPr>
              <a:t>This </a:t>
            </a:r>
            <a:r>
              <a:rPr lang="en-US" sz="1200" b="0" i="0" u="none" strike="noStrike" kern="1200" baseline="0" dirty="0" err="1" smtClean="0">
                <a:solidFill>
                  <a:schemeClr val="tx1"/>
                </a:solidFill>
                <a:latin typeface="+mn-lt"/>
                <a:ea typeface="+mn-ea"/>
                <a:cs typeface="+mn-cs"/>
              </a:rPr>
              <a:t>QoS</a:t>
            </a:r>
            <a:r>
              <a:rPr lang="en-US" sz="1200" b="0" i="0" u="none" strike="noStrike" kern="1200" baseline="0" dirty="0" smtClean="0">
                <a:solidFill>
                  <a:schemeClr val="tx1"/>
                </a:solidFill>
                <a:latin typeface="+mn-lt"/>
                <a:ea typeface="+mn-ea"/>
                <a:cs typeface="+mn-cs"/>
              </a:rPr>
              <a:t> level ensures that the message delivery between the</a:t>
            </a:r>
          </a:p>
          <a:p>
            <a:r>
              <a:rPr lang="en-US" sz="1200" b="0" i="0" u="none" strike="noStrike" kern="1200" baseline="0" dirty="0" smtClean="0">
                <a:solidFill>
                  <a:schemeClr val="tx1"/>
                </a:solidFill>
                <a:latin typeface="+mn-lt"/>
                <a:ea typeface="+mn-ea"/>
                <a:cs typeface="+mn-cs"/>
              </a:rPr>
              <a:t>publisher and server and then between the server and subscribers occurs</a:t>
            </a:r>
          </a:p>
          <a:p>
            <a:r>
              <a:rPr lang="en-US" sz="1200" b="0" i="0" u="none" strike="noStrike" kern="1200" baseline="0" dirty="0" smtClean="0">
                <a:solidFill>
                  <a:schemeClr val="tx1"/>
                </a:solidFill>
                <a:latin typeface="+mn-lt"/>
                <a:ea typeface="+mn-ea"/>
                <a:cs typeface="+mn-cs"/>
              </a:rPr>
              <a:t>at least once. In PUBLISH and PUBACK packets, a packet identifier is</a:t>
            </a:r>
          </a:p>
          <a:p>
            <a:r>
              <a:rPr lang="en-US" sz="1200" b="0" i="0" u="none" strike="noStrike" kern="1200" baseline="0" dirty="0" smtClean="0">
                <a:solidFill>
                  <a:schemeClr val="tx1"/>
                </a:solidFill>
                <a:latin typeface="+mn-lt"/>
                <a:ea typeface="+mn-ea"/>
                <a:cs typeface="+mn-cs"/>
              </a:rPr>
              <a:t>included in the variable header. If the message is not acknowledged by a</a:t>
            </a:r>
          </a:p>
          <a:p>
            <a:r>
              <a:rPr lang="en-US" sz="1200" b="0" i="0" u="none" strike="noStrike" kern="1200" baseline="0" dirty="0" smtClean="0">
                <a:solidFill>
                  <a:schemeClr val="tx1"/>
                </a:solidFill>
                <a:latin typeface="+mn-lt"/>
                <a:ea typeface="+mn-ea"/>
                <a:cs typeface="+mn-cs"/>
              </a:rPr>
              <a:t>PUBACK packet, it is sent again. This level guarantees “at least once”</a:t>
            </a:r>
          </a:p>
          <a:p>
            <a:r>
              <a:rPr lang="en-US" sz="1200" b="0" i="0" u="none" strike="noStrike" kern="1200" baseline="0" dirty="0" smtClean="0">
                <a:solidFill>
                  <a:schemeClr val="tx1"/>
                </a:solidFill>
                <a:latin typeface="+mn-lt"/>
                <a:ea typeface="+mn-ea"/>
                <a:cs typeface="+mn-cs"/>
              </a:rPr>
              <a:t>delivery.</a:t>
            </a:r>
          </a:p>
          <a:p>
            <a:r>
              <a:rPr lang="en-US" sz="1200" b="1" i="0" u="none" strike="noStrike" kern="1200" baseline="0" dirty="0" err="1" smtClean="0">
                <a:solidFill>
                  <a:schemeClr val="tx1"/>
                </a:solidFill>
                <a:latin typeface="+mn-lt"/>
                <a:ea typeface="+mn-ea"/>
                <a:cs typeface="+mn-cs"/>
              </a:rPr>
              <a:t>QoS</a:t>
            </a:r>
            <a:r>
              <a:rPr lang="en-US" sz="1200" b="1" i="0" u="none" strike="noStrike" kern="1200" baseline="0" dirty="0" smtClean="0">
                <a:solidFill>
                  <a:schemeClr val="tx1"/>
                </a:solidFill>
                <a:latin typeface="+mn-lt"/>
                <a:ea typeface="+mn-ea"/>
                <a:cs typeface="+mn-cs"/>
              </a:rPr>
              <a:t> 2: </a:t>
            </a:r>
            <a:r>
              <a:rPr lang="en-US" sz="1200" b="0" i="0" u="none" strike="noStrike" kern="1200" baseline="0" dirty="0" smtClean="0">
                <a:solidFill>
                  <a:schemeClr val="tx1"/>
                </a:solidFill>
                <a:latin typeface="+mn-lt"/>
                <a:ea typeface="+mn-ea"/>
                <a:cs typeface="+mn-cs"/>
              </a:rPr>
              <a:t>This is the highest </a:t>
            </a:r>
            <a:r>
              <a:rPr lang="en-US" sz="1200" b="0" i="0" u="none" strike="noStrike" kern="1200" baseline="0" dirty="0" err="1" smtClean="0">
                <a:solidFill>
                  <a:schemeClr val="tx1"/>
                </a:solidFill>
                <a:latin typeface="+mn-lt"/>
                <a:ea typeface="+mn-ea"/>
                <a:cs typeface="+mn-cs"/>
              </a:rPr>
              <a:t>QoS</a:t>
            </a:r>
            <a:r>
              <a:rPr lang="en-US" sz="1200" b="0" i="0" u="none" strike="noStrike" kern="1200" baseline="0" dirty="0" smtClean="0">
                <a:solidFill>
                  <a:schemeClr val="tx1"/>
                </a:solidFill>
                <a:latin typeface="+mn-lt"/>
                <a:ea typeface="+mn-ea"/>
                <a:cs typeface="+mn-cs"/>
              </a:rPr>
              <a:t> level, used when neither loss nor</a:t>
            </a:r>
          </a:p>
          <a:p>
            <a:r>
              <a:rPr lang="en-US" sz="1200" b="0" i="0" u="none" strike="noStrike" kern="1200" baseline="0" dirty="0" smtClean="0">
                <a:solidFill>
                  <a:schemeClr val="tx1"/>
                </a:solidFill>
                <a:latin typeface="+mn-lt"/>
                <a:ea typeface="+mn-ea"/>
                <a:cs typeface="+mn-cs"/>
              </a:rPr>
              <a:t>duplication of messages is acceptable. There is an increased overhead</a:t>
            </a:r>
          </a:p>
          <a:p>
            <a:r>
              <a:rPr lang="en-US" sz="1200" b="0" i="0" u="none" strike="noStrike" kern="1200" baseline="0" dirty="0" smtClean="0">
                <a:solidFill>
                  <a:schemeClr val="tx1"/>
                </a:solidFill>
                <a:latin typeface="+mn-lt"/>
                <a:ea typeface="+mn-ea"/>
                <a:cs typeface="+mn-cs"/>
              </a:rPr>
              <a:t>associated with this </a:t>
            </a:r>
            <a:r>
              <a:rPr lang="en-US" sz="1200" b="0" i="0" u="none" strike="noStrike" kern="1200" baseline="0" dirty="0" err="1" smtClean="0">
                <a:solidFill>
                  <a:schemeClr val="tx1"/>
                </a:solidFill>
                <a:latin typeface="+mn-lt"/>
                <a:ea typeface="+mn-ea"/>
                <a:cs typeface="+mn-cs"/>
              </a:rPr>
              <a:t>QoS</a:t>
            </a:r>
            <a:r>
              <a:rPr lang="en-US" sz="1200" b="0" i="0" u="none" strike="noStrike" kern="1200" baseline="0" dirty="0" smtClean="0">
                <a:solidFill>
                  <a:schemeClr val="tx1"/>
                </a:solidFill>
                <a:latin typeface="+mn-lt"/>
                <a:ea typeface="+mn-ea"/>
                <a:cs typeface="+mn-cs"/>
              </a:rPr>
              <a:t> level because each packet contains an optional</a:t>
            </a:r>
          </a:p>
          <a:p>
            <a:r>
              <a:rPr lang="en-US" sz="1200" b="0" i="0" u="none" strike="noStrike" kern="1200" baseline="0" dirty="0" smtClean="0">
                <a:solidFill>
                  <a:schemeClr val="tx1"/>
                </a:solidFill>
                <a:latin typeface="+mn-lt"/>
                <a:ea typeface="+mn-ea"/>
                <a:cs typeface="+mn-cs"/>
              </a:rPr>
              <a:t>variable header with a packet identifier. Confirming the receipt of a</a:t>
            </a:r>
          </a:p>
          <a:p>
            <a:r>
              <a:rPr lang="en-US" sz="1200" b="0" i="0" u="none" strike="noStrike" kern="1200" baseline="0" dirty="0" smtClean="0">
                <a:solidFill>
                  <a:schemeClr val="tx1"/>
                </a:solidFill>
                <a:latin typeface="+mn-lt"/>
                <a:ea typeface="+mn-ea"/>
                <a:cs typeface="+mn-cs"/>
              </a:rPr>
              <a:t>PUBLISH message requires a two-step acknowledgement process. The</a:t>
            </a:r>
          </a:p>
          <a:p>
            <a:r>
              <a:rPr lang="en-US" sz="1200" b="0" i="0" u="none" strike="noStrike" kern="1200" baseline="0" dirty="0" smtClean="0">
                <a:solidFill>
                  <a:schemeClr val="tx1"/>
                </a:solidFill>
                <a:latin typeface="+mn-lt"/>
                <a:ea typeface="+mn-ea"/>
                <a:cs typeface="+mn-cs"/>
              </a:rPr>
              <a:t>first step is done through the PUBLISH/PUBREC packet pair, and the</a:t>
            </a:r>
          </a:p>
          <a:p>
            <a:r>
              <a:rPr lang="en-US" sz="1200" b="0" i="0" u="none" strike="noStrike" kern="1200" baseline="0" dirty="0" smtClean="0">
                <a:solidFill>
                  <a:schemeClr val="tx1"/>
                </a:solidFill>
                <a:latin typeface="+mn-lt"/>
                <a:ea typeface="+mn-ea"/>
                <a:cs typeface="+mn-cs"/>
              </a:rPr>
              <a:t>second is achieved with the PUBREL/PUBCOMP packet pair. This</a:t>
            </a:r>
          </a:p>
          <a:p>
            <a:r>
              <a:rPr lang="en-US" sz="1200" b="0" i="0" u="none" strike="noStrike" kern="1200" baseline="0" dirty="0" smtClean="0">
                <a:solidFill>
                  <a:schemeClr val="tx1"/>
                </a:solidFill>
                <a:latin typeface="+mn-lt"/>
                <a:ea typeface="+mn-ea"/>
                <a:cs typeface="+mn-cs"/>
              </a:rPr>
              <a:t>level provides a “guaranteed service” known as “exactly once” delivery,</a:t>
            </a:r>
          </a:p>
          <a:p>
            <a:r>
              <a:rPr lang="en-US" sz="1200" b="0" i="0" u="none" strike="noStrike" kern="1200" baseline="0" dirty="0" smtClean="0">
                <a:solidFill>
                  <a:schemeClr val="tx1"/>
                </a:solidFill>
                <a:latin typeface="+mn-lt"/>
                <a:ea typeface="+mn-ea"/>
                <a:cs typeface="+mn-cs"/>
              </a:rPr>
              <a:t>with no consideration for the number of retries as long as the message is</a:t>
            </a:r>
          </a:p>
          <a:p>
            <a:r>
              <a:rPr lang="en-US" sz="1200" b="0" i="0" u="none" strike="noStrike" kern="1200" baseline="0" dirty="0" smtClean="0">
                <a:solidFill>
                  <a:schemeClr val="tx1"/>
                </a:solidFill>
                <a:latin typeface="+mn-lt"/>
                <a:ea typeface="+mn-ea"/>
                <a:cs typeface="+mn-cs"/>
              </a:rPr>
              <a:t>delivered once.</a:t>
            </a: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76</a:t>
            </a:fld>
            <a:endParaRPr lang="en-US"/>
          </a:p>
        </p:txBody>
      </p:sp>
    </p:spTree>
    <p:extLst>
      <p:ext uri="{BB962C8B-B14F-4D97-AF65-F5344CB8AC3E}">
        <p14:creationId xmlns:p14="http://schemas.microsoft.com/office/powerpoint/2010/main" val="30645475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These are the three levels of MQTT </a:t>
            </a:r>
            <a:r>
              <a:rPr lang="en-US" sz="1200" b="0" i="0" u="none" strike="noStrike" kern="1200" baseline="0" dirty="0" err="1" smtClean="0">
                <a:solidFill>
                  <a:schemeClr val="tx1"/>
                </a:solidFill>
                <a:latin typeface="+mn-lt"/>
                <a:ea typeface="+mn-ea"/>
                <a:cs typeface="+mn-cs"/>
              </a:rPr>
              <a:t>QoS</a:t>
            </a:r>
            <a:r>
              <a:rPr lang="en-US" sz="1200" b="0" i="0" u="none" strike="noStrike" kern="1200" baseline="0" dirty="0" smtClean="0">
                <a:solidFill>
                  <a:schemeClr val="tx1"/>
                </a:solidFill>
                <a:latin typeface="+mn-lt"/>
                <a:ea typeface="+mn-ea"/>
                <a:cs typeface="+mn-cs"/>
              </a:rPr>
              <a:t>:</a:t>
            </a:r>
          </a:p>
          <a:p>
            <a:r>
              <a:rPr lang="en-US" sz="1200" b="1" i="0" u="none" strike="noStrike" kern="1200" baseline="0" dirty="0" err="1" smtClean="0">
                <a:solidFill>
                  <a:schemeClr val="tx1"/>
                </a:solidFill>
                <a:latin typeface="+mn-lt"/>
                <a:ea typeface="+mn-ea"/>
                <a:cs typeface="+mn-cs"/>
              </a:rPr>
              <a:t>QoS</a:t>
            </a:r>
            <a:r>
              <a:rPr lang="en-US" sz="1200" b="1" i="0" u="none" strike="noStrike" kern="1200" baseline="0" dirty="0" smtClean="0">
                <a:solidFill>
                  <a:schemeClr val="tx1"/>
                </a:solidFill>
                <a:latin typeface="+mn-lt"/>
                <a:ea typeface="+mn-ea"/>
                <a:cs typeface="+mn-cs"/>
              </a:rPr>
              <a:t> 0: </a:t>
            </a:r>
            <a:r>
              <a:rPr lang="en-US" sz="1200" b="0" i="0" u="none" strike="noStrike" kern="1200" baseline="0" dirty="0" smtClean="0">
                <a:solidFill>
                  <a:schemeClr val="tx1"/>
                </a:solidFill>
                <a:latin typeface="+mn-lt"/>
                <a:ea typeface="+mn-ea"/>
                <a:cs typeface="+mn-cs"/>
              </a:rPr>
              <a:t>This is a best-effort and unacknowledged data service referred</a:t>
            </a:r>
          </a:p>
          <a:p>
            <a:r>
              <a:rPr lang="en-US" sz="1200" b="0" i="0" u="none" strike="noStrike" kern="1200" baseline="0" dirty="0" smtClean="0">
                <a:solidFill>
                  <a:schemeClr val="tx1"/>
                </a:solidFill>
                <a:latin typeface="+mn-lt"/>
                <a:ea typeface="+mn-ea"/>
                <a:cs typeface="+mn-cs"/>
              </a:rPr>
              <a:t>to as “at most once” delivery. The publisher sends its message one time</a:t>
            </a:r>
          </a:p>
          <a:p>
            <a:r>
              <a:rPr lang="en-US" sz="1200" b="0" i="0" u="none" strike="noStrike" kern="1200" baseline="0" dirty="0" smtClean="0">
                <a:solidFill>
                  <a:schemeClr val="tx1"/>
                </a:solidFill>
                <a:latin typeface="+mn-lt"/>
                <a:ea typeface="+mn-ea"/>
                <a:cs typeface="+mn-cs"/>
              </a:rPr>
              <a:t>to a server, which transmits it once to the subscribers. No response is</a:t>
            </a:r>
          </a:p>
          <a:p>
            <a:r>
              <a:rPr lang="en-US" sz="1200" b="0" i="0" u="none" strike="noStrike" kern="1200" baseline="0" dirty="0" smtClean="0">
                <a:solidFill>
                  <a:schemeClr val="tx1"/>
                </a:solidFill>
                <a:latin typeface="+mn-lt"/>
                <a:ea typeface="+mn-ea"/>
                <a:cs typeface="+mn-cs"/>
              </a:rPr>
              <a:t>sent by the receiver, and no retry is performed by the sender. The</a:t>
            </a:r>
          </a:p>
          <a:p>
            <a:r>
              <a:rPr lang="en-US" sz="1200" b="0" i="0" u="none" strike="noStrike" kern="1200" baseline="0" dirty="0" smtClean="0">
                <a:solidFill>
                  <a:schemeClr val="tx1"/>
                </a:solidFill>
                <a:latin typeface="+mn-lt"/>
                <a:ea typeface="+mn-ea"/>
                <a:cs typeface="+mn-cs"/>
              </a:rPr>
              <a:t>message arrives at the receiver either once or not at all.</a:t>
            </a:r>
          </a:p>
          <a:p>
            <a:r>
              <a:rPr lang="en-US" sz="1200" b="1" i="0" u="none" strike="noStrike" kern="1200" baseline="0" dirty="0" err="1" smtClean="0">
                <a:solidFill>
                  <a:schemeClr val="tx1"/>
                </a:solidFill>
                <a:latin typeface="+mn-lt"/>
                <a:ea typeface="+mn-ea"/>
                <a:cs typeface="+mn-cs"/>
              </a:rPr>
              <a:t>QoS</a:t>
            </a:r>
            <a:r>
              <a:rPr lang="en-US" sz="1200" b="1" i="0" u="none" strike="noStrike" kern="1200" baseline="0" dirty="0" smtClean="0">
                <a:solidFill>
                  <a:schemeClr val="tx1"/>
                </a:solidFill>
                <a:latin typeface="+mn-lt"/>
                <a:ea typeface="+mn-ea"/>
                <a:cs typeface="+mn-cs"/>
              </a:rPr>
              <a:t> 1: </a:t>
            </a:r>
            <a:r>
              <a:rPr lang="en-US" sz="1200" b="0" i="0" u="none" strike="noStrike" kern="1200" baseline="0" dirty="0" smtClean="0">
                <a:solidFill>
                  <a:schemeClr val="tx1"/>
                </a:solidFill>
                <a:latin typeface="+mn-lt"/>
                <a:ea typeface="+mn-ea"/>
                <a:cs typeface="+mn-cs"/>
              </a:rPr>
              <a:t>This </a:t>
            </a:r>
            <a:r>
              <a:rPr lang="en-US" sz="1200" b="0" i="0" u="none" strike="noStrike" kern="1200" baseline="0" dirty="0" err="1" smtClean="0">
                <a:solidFill>
                  <a:schemeClr val="tx1"/>
                </a:solidFill>
                <a:latin typeface="+mn-lt"/>
                <a:ea typeface="+mn-ea"/>
                <a:cs typeface="+mn-cs"/>
              </a:rPr>
              <a:t>QoS</a:t>
            </a:r>
            <a:r>
              <a:rPr lang="en-US" sz="1200" b="0" i="0" u="none" strike="noStrike" kern="1200" baseline="0" dirty="0" smtClean="0">
                <a:solidFill>
                  <a:schemeClr val="tx1"/>
                </a:solidFill>
                <a:latin typeface="+mn-lt"/>
                <a:ea typeface="+mn-ea"/>
                <a:cs typeface="+mn-cs"/>
              </a:rPr>
              <a:t> level ensures that the message delivery between the</a:t>
            </a:r>
          </a:p>
          <a:p>
            <a:r>
              <a:rPr lang="en-US" sz="1200" b="0" i="0" u="none" strike="noStrike" kern="1200" baseline="0" dirty="0" smtClean="0">
                <a:solidFill>
                  <a:schemeClr val="tx1"/>
                </a:solidFill>
                <a:latin typeface="+mn-lt"/>
                <a:ea typeface="+mn-ea"/>
                <a:cs typeface="+mn-cs"/>
              </a:rPr>
              <a:t>publisher and server and then between the server and subscribers occurs</a:t>
            </a:r>
          </a:p>
          <a:p>
            <a:r>
              <a:rPr lang="en-US" sz="1200" b="0" i="0" u="none" strike="noStrike" kern="1200" baseline="0" dirty="0" smtClean="0">
                <a:solidFill>
                  <a:schemeClr val="tx1"/>
                </a:solidFill>
                <a:latin typeface="+mn-lt"/>
                <a:ea typeface="+mn-ea"/>
                <a:cs typeface="+mn-cs"/>
              </a:rPr>
              <a:t>at least once. In PUBLISH and PUBACK packets, a packet identifier is</a:t>
            </a:r>
          </a:p>
          <a:p>
            <a:r>
              <a:rPr lang="en-US" sz="1200" b="0" i="0" u="none" strike="noStrike" kern="1200" baseline="0" dirty="0" smtClean="0">
                <a:solidFill>
                  <a:schemeClr val="tx1"/>
                </a:solidFill>
                <a:latin typeface="+mn-lt"/>
                <a:ea typeface="+mn-ea"/>
                <a:cs typeface="+mn-cs"/>
              </a:rPr>
              <a:t>included in the variable header. If the message is not acknowledged by a</a:t>
            </a:r>
          </a:p>
          <a:p>
            <a:r>
              <a:rPr lang="en-US" sz="1200" b="0" i="0" u="none" strike="noStrike" kern="1200" baseline="0" dirty="0" smtClean="0">
                <a:solidFill>
                  <a:schemeClr val="tx1"/>
                </a:solidFill>
                <a:latin typeface="+mn-lt"/>
                <a:ea typeface="+mn-ea"/>
                <a:cs typeface="+mn-cs"/>
              </a:rPr>
              <a:t>PUBACK packet, it is sent again. This level guarantees “at least once”</a:t>
            </a:r>
          </a:p>
          <a:p>
            <a:r>
              <a:rPr lang="en-US" sz="1200" b="0" i="0" u="none" strike="noStrike" kern="1200" baseline="0" dirty="0" smtClean="0">
                <a:solidFill>
                  <a:schemeClr val="tx1"/>
                </a:solidFill>
                <a:latin typeface="+mn-lt"/>
                <a:ea typeface="+mn-ea"/>
                <a:cs typeface="+mn-cs"/>
              </a:rPr>
              <a:t>delivery.</a:t>
            </a:r>
          </a:p>
          <a:p>
            <a:r>
              <a:rPr lang="en-US" sz="1200" b="1" i="0" u="none" strike="noStrike" kern="1200" baseline="0" dirty="0" err="1" smtClean="0">
                <a:solidFill>
                  <a:schemeClr val="tx1"/>
                </a:solidFill>
                <a:latin typeface="+mn-lt"/>
                <a:ea typeface="+mn-ea"/>
                <a:cs typeface="+mn-cs"/>
              </a:rPr>
              <a:t>QoS</a:t>
            </a:r>
            <a:r>
              <a:rPr lang="en-US" sz="1200" b="1" i="0" u="none" strike="noStrike" kern="1200" baseline="0" dirty="0" smtClean="0">
                <a:solidFill>
                  <a:schemeClr val="tx1"/>
                </a:solidFill>
                <a:latin typeface="+mn-lt"/>
                <a:ea typeface="+mn-ea"/>
                <a:cs typeface="+mn-cs"/>
              </a:rPr>
              <a:t> 2: </a:t>
            </a:r>
            <a:r>
              <a:rPr lang="en-US" sz="1200" b="0" i="0" u="none" strike="noStrike" kern="1200" baseline="0" dirty="0" smtClean="0">
                <a:solidFill>
                  <a:schemeClr val="tx1"/>
                </a:solidFill>
                <a:latin typeface="+mn-lt"/>
                <a:ea typeface="+mn-ea"/>
                <a:cs typeface="+mn-cs"/>
              </a:rPr>
              <a:t>This is the highest </a:t>
            </a:r>
            <a:r>
              <a:rPr lang="en-US" sz="1200" b="0" i="0" u="none" strike="noStrike" kern="1200" baseline="0" dirty="0" err="1" smtClean="0">
                <a:solidFill>
                  <a:schemeClr val="tx1"/>
                </a:solidFill>
                <a:latin typeface="+mn-lt"/>
                <a:ea typeface="+mn-ea"/>
                <a:cs typeface="+mn-cs"/>
              </a:rPr>
              <a:t>QoS</a:t>
            </a:r>
            <a:r>
              <a:rPr lang="en-US" sz="1200" b="0" i="0" u="none" strike="noStrike" kern="1200" baseline="0" dirty="0" smtClean="0">
                <a:solidFill>
                  <a:schemeClr val="tx1"/>
                </a:solidFill>
                <a:latin typeface="+mn-lt"/>
                <a:ea typeface="+mn-ea"/>
                <a:cs typeface="+mn-cs"/>
              </a:rPr>
              <a:t> level, used when neither loss nor</a:t>
            </a:r>
          </a:p>
          <a:p>
            <a:r>
              <a:rPr lang="en-US" sz="1200" b="0" i="0" u="none" strike="noStrike" kern="1200" baseline="0" dirty="0" smtClean="0">
                <a:solidFill>
                  <a:schemeClr val="tx1"/>
                </a:solidFill>
                <a:latin typeface="+mn-lt"/>
                <a:ea typeface="+mn-ea"/>
                <a:cs typeface="+mn-cs"/>
              </a:rPr>
              <a:t>duplication of messages is acceptable. There is an increased overhead</a:t>
            </a:r>
          </a:p>
          <a:p>
            <a:r>
              <a:rPr lang="en-US" sz="1200" b="0" i="0" u="none" strike="noStrike" kern="1200" baseline="0" dirty="0" smtClean="0">
                <a:solidFill>
                  <a:schemeClr val="tx1"/>
                </a:solidFill>
                <a:latin typeface="+mn-lt"/>
                <a:ea typeface="+mn-ea"/>
                <a:cs typeface="+mn-cs"/>
              </a:rPr>
              <a:t>associated with this </a:t>
            </a:r>
            <a:r>
              <a:rPr lang="en-US" sz="1200" b="0" i="0" u="none" strike="noStrike" kern="1200" baseline="0" dirty="0" err="1" smtClean="0">
                <a:solidFill>
                  <a:schemeClr val="tx1"/>
                </a:solidFill>
                <a:latin typeface="+mn-lt"/>
                <a:ea typeface="+mn-ea"/>
                <a:cs typeface="+mn-cs"/>
              </a:rPr>
              <a:t>QoS</a:t>
            </a:r>
            <a:r>
              <a:rPr lang="en-US" sz="1200" b="0" i="0" u="none" strike="noStrike" kern="1200" baseline="0" dirty="0" smtClean="0">
                <a:solidFill>
                  <a:schemeClr val="tx1"/>
                </a:solidFill>
                <a:latin typeface="+mn-lt"/>
                <a:ea typeface="+mn-ea"/>
                <a:cs typeface="+mn-cs"/>
              </a:rPr>
              <a:t> level because each packet contains an optional</a:t>
            </a:r>
          </a:p>
          <a:p>
            <a:r>
              <a:rPr lang="en-US" sz="1200" b="0" i="0" u="none" strike="noStrike" kern="1200" baseline="0" dirty="0" smtClean="0">
                <a:solidFill>
                  <a:schemeClr val="tx1"/>
                </a:solidFill>
                <a:latin typeface="+mn-lt"/>
                <a:ea typeface="+mn-ea"/>
                <a:cs typeface="+mn-cs"/>
              </a:rPr>
              <a:t>variable header with a packet identifier. Confirming the receipt of a</a:t>
            </a:r>
          </a:p>
          <a:p>
            <a:r>
              <a:rPr lang="en-US" sz="1200" b="0" i="0" u="none" strike="noStrike" kern="1200" baseline="0" dirty="0" smtClean="0">
                <a:solidFill>
                  <a:schemeClr val="tx1"/>
                </a:solidFill>
                <a:latin typeface="+mn-lt"/>
                <a:ea typeface="+mn-ea"/>
                <a:cs typeface="+mn-cs"/>
              </a:rPr>
              <a:t>PUBLISH message requires a two-step acknowledgement process. The</a:t>
            </a:r>
          </a:p>
          <a:p>
            <a:r>
              <a:rPr lang="en-US" sz="1200" b="0" i="0" u="none" strike="noStrike" kern="1200" baseline="0" dirty="0" smtClean="0">
                <a:solidFill>
                  <a:schemeClr val="tx1"/>
                </a:solidFill>
                <a:latin typeface="+mn-lt"/>
                <a:ea typeface="+mn-ea"/>
                <a:cs typeface="+mn-cs"/>
              </a:rPr>
              <a:t>first step is done through the PUBLISH/PUBREC packet pair, and the</a:t>
            </a:r>
          </a:p>
          <a:p>
            <a:r>
              <a:rPr lang="en-US" sz="1200" b="0" i="0" u="none" strike="noStrike" kern="1200" baseline="0" dirty="0" smtClean="0">
                <a:solidFill>
                  <a:schemeClr val="tx1"/>
                </a:solidFill>
                <a:latin typeface="+mn-lt"/>
                <a:ea typeface="+mn-ea"/>
                <a:cs typeface="+mn-cs"/>
              </a:rPr>
              <a:t>second is achieved with the PUBREL/PUBCOMP packet pair. This</a:t>
            </a:r>
          </a:p>
          <a:p>
            <a:r>
              <a:rPr lang="en-US" sz="1200" b="0" i="0" u="none" strike="noStrike" kern="1200" baseline="0" dirty="0" smtClean="0">
                <a:solidFill>
                  <a:schemeClr val="tx1"/>
                </a:solidFill>
                <a:latin typeface="+mn-lt"/>
                <a:ea typeface="+mn-ea"/>
                <a:cs typeface="+mn-cs"/>
              </a:rPr>
              <a:t>level provides a “guaranteed service” known as “exactly once” delivery,</a:t>
            </a:r>
          </a:p>
          <a:p>
            <a:r>
              <a:rPr lang="en-US" sz="1200" b="0" i="0" u="none" strike="noStrike" kern="1200" baseline="0" dirty="0" smtClean="0">
                <a:solidFill>
                  <a:schemeClr val="tx1"/>
                </a:solidFill>
                <a:latin typeface="+mn-lt"/>
                <a:ea typeface="+mn-ea"/>
                <a:cs typeface="+mn-cs"/>
              </a:rPr>
              <a:t>with no consideration for the number of retries as long as the message is</a:t>
            </a:r>
          </a:p>
          <a:p>
            <a:r>
              <a:rPr lang="en-US" sz="1200" b="0" i="0" u="none" strike="noStrike" kern="1200" baseline="0" dirty="0" smtClean="0">
                <a:solidFill>
                  <a:schemeClr val="tx1"/>
                </a:solidFill>
                <a:latin typeface="+mn-lt"/>
                <a:ea typeface="+mn-ea"/>
                <a:cs typeface="+mn-cs"/>
              </a:rPr>
              <a:t>delivered once.</a:t>
            </a: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77</a:t>
            </a:fld>
            <a:endParaRPr lang="en-US"/>
          </a:p>
        </p:txBody>
      </p:sp>
    </p:spTree>
    <p:extLst>
      <p:ext uri="{BB962C8B-B14F-4D97-AF65-F5344CB8AC3E}">
        <p14:creationId xmlns:p14="http://schemas.microsoft.com/office/powerpoint/2010/main" val="11300042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client on each side of the MQTT flow sets the </a:t>
            </a:r>
            <a:r>
              <a:rPr lang="en-US" sz="1200" b="0" i="0" u="none" strike="noStrike" kern="1200" baseline="0" dirty="0" err="1" smtClean="0">
                <a:solidFill>
                  <a:schemeClr val="tx1"/>
                </a:solidFill>
                <a:latin typeface="+mn-lt"/>
                <a:ea typeface="+mn-ea"/>
                <a:cs typeface="+mn-cs"/>
              </a:rPr>
              <a:t>QoS</a:t>
            </a:r>
            <a:r>
              <a:rPr lang="en-US" sz="1200" b="0" i="0" u="none" strike="noStrike" kern="1200" baseline="0" dirty="0" smtClean="0">
                <a:solidFill>
                  <a:schemeClr val="tx1"/>
                </a:solidFill>
                <a:latin typeface="+mn-lt"/>
                <a:ea typeface="+mn-ea"/>
                <a:cs typeface="+mn-cs"/>
              </a:rPr>
              <a:t> level.</a:t>
            </a:r>
          </a:p>
          <a:p>
            <a:r>
              <a:rPr lang="en-US" sz="1200" b="0" i="0" u="none" strike="noStrike" kern="1200" baseline="0" dirty="0" smtClean="0">
                <a:solidFill>
                  <a:schemeClr val="tx1"/>
                </a:solidFill>
                <a:latin typeface="+mn-lt"/>
                <a:ea typeface="+mn-ea"/>
                <a:cs typeface="+mn-cs"/>
              </a:rPr>
              <a:t>The publishing client side sets the </a:t>
            </a:r>
            <a:r>
              <a:rPr lang="en-US" sz="1200" b="0" i="0" u="none" strike="noStrike" kern="1200" baseline="0" dirty="0" err="1" smtClean="0">
                <a:solidFill>
                  <a:schemeClr val="tx1"/>
                </a:solidFill>
                <a:latin typeface="+mn-lt"/>
                <a:ea typeface="+mn-ea"/>
                <a:cs typeface="+mn-cs"/>
              </a:rPr>
              <a:t>QoS</a:t>
            </a:r>
            <a:r>
              <a:rPr lang="en-US" sz="1200" b="0" i="0" u="none" strike="noStrike" kern="1200" baseline="0" dirty="0" smtClean="0">
                <a:solidFill>
                  <a:schemeClr val="tx1"/>
                </a:solidFill>
                <a:latin typeface="+mn-lt"/>
                <a:ea typeface="+mn-ea"/>
                <a:cs typeface="+mn-cs"/>
              </a:rPr>
              <a:t> level for communications</a:t>
            </a:r>
          </a:p>
          <a:p>
            <a:r>
              <a:rPr lang="en-US" sz="1200" b="0" i="0" u="none" strike="noStrike" kern="1200" baseline="0" dirty="0" smtClean="0">
                <a:solidFill>
                  <a:schemeClr val="tx1"/>
                </a:solidFill>
                <a:latin typeface="+mn-lt"/>
                <a:ea typeface="+mn-ea"/>
                <a:cs typeface="+mn-cs"/>
              </a:rPr>
              <a:t>to the MQTT server. On the other side, the client subscriber sets</a:t>
            </a:r>
          </a:p>
          <a:p>
            <a:r>
              <a:rPr lang="en-US" sz="1200" b="0" i="0" u="none" strike="noStrike" kern="1200" baseline="0" dirty="0" smtClean="0">
                <a:solidFill>
                  <a:schemeClr val="tx1"/>
                </a:solidFill>
                <a:latin typeface="+mn-lt"/>
                <a:ea typeface="+mn-ea"/>
                <a:cs typeface="+mn-cs"/>
              </a:rPr>
              <a:t>the </a:t>
            </a:r>
            <a:r>
              <a:rPr lang="en-US" sz="1200" b="0" i="0" u="none" strike="noStrike" kern="1200" baseline="0" dirty="0" err="1" smtClean="0">
                <a:solidFill>
                  <a:schemeClr val="tx1"/>
                </a:solidFill>
                <a:latin typeface="+mn-lt"/>
                <a:ea typeface="+mn-ea"/>
                <a:cs typeface="+mn-cs"/>
              </a:rPr>
              <a:t>QoS</a:t>
            </a:r>
            <a:r>
              <a:rPr lang="en-US" sz="1200" b="0" i="0" u="none" strike="noStrike" kern="1200" baseline="0" dirty="0" smtClean="0">
                <a:solidFill>
                  <a:schemeClr val="tx1"/>
                </a:solidFill>
                <a:latin typeface="+mn-lt"/>
                <a:ea typeface="+mn-ea"/>
                <a:cs typeface="+mn-cs"/>
              </a:rPr>
              <a:t> level through the subscription with the MQTT server. As</a:t>
            </a:r>
          </a:p>
          <a:p>
            <a:r>
              <a:rPr lang="en-US" sz="1200" b="0" i="0" u="none" strike="noStrike" kern="1200" baseline="0" dirty="0" smtClean="0">
                <a:solidFill>
                  <a:schemeClr val="tx1"/>
                </a:solidFill>
                <a:latin typeface="+mn-lt"/>
                <a:ea typeface="+mn-ea"/>
                <a:cs typeface="+mn-cs"/>
              </a:rPr>
              <a:t>illustrated in Figure 6-13, in most cases, </a:t>
            </a:r>
            <a:r>
              <a:rPr lang="en-US" sz="1200" b="0" i="0" u="none" strike="noStrike" kern="1200" baseline="0" dirty="0" err="1" smtClean="0">
                <a:solidFill>
                  <a:schemeClr val="tx1"/>
                </a:solidFill>
                <a:latin typeface="+mn-lt"/>
                <a:ea typeface="+mn-ea"/>
                <a:cs typeface="+mn-cs"/>
              </a:rPr>
              <a:t>QoS</a:t>
            </a:r>
            <a:r>
              <a:rPr lang="en-US" sz="1200" b="0" i="0" u="none" strike="noStrike" kern="1200" baseline="0" dirty="0" smtClean="0">
                <a:solidFill>
                  <a:schemeClr val="tx1"/>
                </a:solidFill>
                <a:latin typeface="+mn-lt"/>
                <a:ea typeface="+mn-ea"/>
                <a:cs typeface="+mn-cs"/>
              </a:rPr>
              <a:t> remains the same</a:t>
            </a:r>
          </a:p>
          <a:p>
            <a:r>
              <a:rPr lang="en-US" sz="1200" b="0" i="0" u="none" strike="noStrike" kern="1200" baseline="0" dirty="0" smtClean="0">
                <a:solidFill>
                  <a:schemeClr val="tx1"/>
                </a:solidFill>
                <a:latin typeface="+mn-lt"/>
                <a:ea typeface="+mn-ea"/>
                <a:cs typeface="+mn-cs"/>
              </a:rPr>
              <a:t>between clients and broker end to end. However, you should be</a:t>
            </a:r>
          </a:p>
          <a:p>
            <a:r>
              <a:rPr lang="en-US" sz="1200" b="0" i="0" u="none" strike="noStrike" kern="1200" baseline="0" dirty="0" smtClean="0">
                <a:solidFill>
                  <a:schemeClr val="tx1"/>
                </a:solidFill>
                <a:latin typeface="+mn-lt"/>
                <a:ea typeface="+mn-ea"/>
                <a:cs typeface="+mn-cs"/>
              </a:rPr>
              <a:t>aware that in some scenarios, </a:t>
            </a:r>
            <a:r>
              <a:rPr lang="en-US" sz="1200" b="0" i="0" u="none" strike="noStrike" kern="1200" baseline="0" dirty="0" err="1" smtClean="0">
                <a:solidFill>
                  <a:schemeClr val="tx1"/>
                </a:solidFill>
                <a:latin typeface="+mn-lt"/>
                <a:ea typeface="+mn-ea"/>
                <a:cs typeface="+mn-cs"/>
              </a:rPr>
              <a:t>QoS</a:t>
            </a:r>
            <a:r>
              <a:rPr lang="en-US" sz="1200" b="0" i="0" u="none" strike="noStrike" kern="1200" baseline="0" dirty="0" smtClean="0">
                <a:solidFill>
                  <a:schemeClr val="tx1"/>
                </a:solidFill>
                <a:latin typeface="+mn-lt"/>
                <a:ea typeface="+mn-ea"/>
                <a:cs typeface="+mn-cs"/>
              </a:rPr>
              <a:t> levels change and are not the</a:t>
            </a:r>
          </a:p>
          <a:p>
            <a:r>
              <a:rPr lang="en-US" sz="1200" b="0" i="0" u="none" strike="noStrike" kern="1200" baseline="0" dirty="0" smtClean="0">
                <a:solidFill>
                  <a:schemeClr val="tx1"/>
                </a:solidFill>
                <a:latin typeface="+mn-lt"/>
                <a:ea typeface="+mn-ea"/>
                <a:cs typeface="+mn-cs"/>
              </a:rPr>
              <a:t>same end to end.</a:t>
            </a: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78</a:t>
            </a:fld>
            <a:endParaRPr lang="en-US"/>
          </a:p>
        </p:txBody>
      </p:sp>
    </p:spTree>
    <p:extLst>
      <p:ext uri="{BB962C8B-B14F-4D97-AF65-F5344CB8AC3E}">
        <p14:creationId xmlns:p14="http://schemas.microsoft.com/office/powerpoint/2010/main" val="8703859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next field in the MQTT header is DUP (Duplication Flag). This flag,</a:t>
            </a:r>
          </a:p>
          <a:p>
            <a:r>
              <a:rPr lang="en-US" sz="1200" b="0" i="0" u="none" strike="noStrike" kern="1200" baseline="0" dirty="0" smtClean="0">
                <a:solidFill>
                  <a:schemeClr val="tx1"/>
                </a:solidFill>
                <a:latin typeface="+mn-lt"/>
                <a:ea typeface="+mn-ea"/>
                <a:cs typeface="+mn-cs"/>
              </a:rPr>
              <a:t>when set, allows the client to notate that the packet has been sent previously,</a:t>
            </a:r>
          </a:p>
          <a:p>
            <a:r>
              <a:rPr lang="en-US" sz="1200" b="0" i="0" u="none" strike="noStrike" kern="1200" baseline="0" dirty="0" smtClean="0">
                <a:solidFill>
                  <a:schemeClr val="tx1"/>
                </a:solidFill>
                <a:latin typeface="+mn-lt"/>
                <a:ea typeface="+mn-ea"/>
                <a:cs typeface="+mn-cs"/>
              </a:rPr>
              <a:t>but an acknowledgement was not received.</a:t>
            </a:r>
          </a:p>
          <a:p>
            <a:r>
              <a:rPr lang="en-US" sz="1200" b="0" i="0" u="none" strike="noStrike" kern="1200" baseline="0" dirty="0" smtClean="0">
                <a:solidFill>
                  <a:schemeClr val="tx1"/>
                </a:solidFill>
                <a:latin typeface="+mn-lt"/>
                <a:ea typeface="+mn-ea"/>
                <a:cs typeface="+mn-cs"/>
              </a:rPr>
              <a:t>The </a:t>
            </a:r>
            <a:r>
              <a:rPr lang="en-US" sz="1200" b="0" i="0" u="none" strike="noStrike" kern="1200" baseline="0" dirty="0" err="1" smtClean="0">
                <a:solidFill>
                  <a:schemeClr val="tx1"/>
                </a:solidFill>
                <a:latin typeface="+mn-lt"/>
                <a:ea typeface="+mn-ea"/>
                <a:cs typeface="+mn-cs"/>
              </a:rPr>
              <a:t>QoS</a:t>
            </a:r>
            <a:r>
              <a:rPr lang="en-US" sz="1200" b="0" i="0" u="none" strike="noStrike" kern="1200" baseline="0" dirty="0" smtClean="0">
                <a:solidFill>
                  <a:schemeClr val="tx1"/>
                </a:solidFill>
                <a:latin typeface="+mn-lt"/>
                <a:ea typeface="+mn-ea"/>
                <a:cs typeface="+mn-cs"/>
              </a:rPr>
              <a:t> header field allows for the selection of three different </a:t>
            </a:r>
            <a:r>
              <a:rPr lang="en-US" sz="1200" b="0" i="0" u="none" strike="noStrike" kern="1200" baseline="0" dirty="0" err="1" smtClean="0">
                <a:solidFill>
                  <a:schemeClr val="tx1"/>
                </a:solidFill>
                <a:latin typeface="+mn-lt"/>
                <a:ea typeface="+mn-ea"/>
                <a:cs typeface="+mn-cs"/>
              </a:rPr>
              <a:t>QoS</a:t>
            </a:r>
            <a:r>
              <a:rPr lang="en-US" sz="1200" b="0" i="0" u="none" strike="noStrike" kern="1200" baseline="0" dirty="0" smtClean="0">
                <a:solidFill>
                  <a:schemeClr val="tx1"/>
                </a:solidFill>
                <a:latin typeface="+mn-lt"/>
                <a:ea typeface="+mn-ea"/>
                <a:cs typeface="+mn-cs"/>
              </a:rPr>
              <a:t> levels.</a:t>
            </a:r>
          </a:p>
          <a:p>
            <a:r>
              <a:rPr lang="en-US" sz="1200" b="0" i="0" u="none" strike="noStrike" kern="1200" baseline="0" dirty="0" smtClean="0">
                <a:solidFill>
                  <a:schemeClr val="tx1"/>
                </a:solidFill>
                <a:latin typeface="+mn-lt"/>
                <a:ea typeface="+mn-ea"/>
                <a:cs typeface="+mn-cs"/>
              </a:rPr>
              <a:t>These are discussed in more detail later in this chapter.</a:t>
            </a:r>
          </a:p>
          <a:p>
            <a:r>
              <a:rPr lang="en-US" sz="1200" b="0" i="0" u="none" strike="noStrike" kern="1200" baseline="0" dirty="0" smtClean="0">
                <a:solidFill>
                  <a:schemeClr val="tx1"/>
                </a:solidFill>
                <a:latin typeface="+mn-lt"/>
                <a:ea typeface="+mn-ea"/>
                <a:cs typeface="+mn-cs"/>
              </a:rPr>
              <a:t>The next field is the Retain flag. Only found in a PUBLISH message (refer to</a:t>
            </a:r>
          </a:p>
          <a:p>
            <a:r>
              <a:rPr lang="en-US" sz="1200" b="0" i="0" u="none" strike="noStrike" kern="1200" baseline="0" dirty="0" smtClean="0">
                <a:solidFill>
                  <a:schemeClr val="tx1"/>
                </a:solidFill>
                <a:latin typeface="+mn-lt"/>
                <a:ea typeface="+mn-ea"/>
                <a:cs typeface="+mn-cs"/>
              </a:rPr>
              <a:t>Table 6-2), the Retain flag notifies the server to hold onto the message data.</a:t>
            </a:r>
          </a:p>
          <a:p>
            <a:r>
              <a:rPr lang="en-US" sz="1200" b="0" i="0" u="none" strike="noStrike" kern="1200" baseline="0" dirty="0" smtClean="0">
                <a:solidFill>
                  <a:schemeClr val="tx1"/>
                </a:solidFill>
                <a:latin typeface="+mn-lt"/>
                <a:ea typeface="+mn-ea"/>
                <a:cs typeface="+mn-cs"/>
              </a:rPr>
              <a:t>This allows new subscribers to instantly receive the last known value without</a:t>
            </a:r>
          </a:p>
          <a:p>
            <a:r>
              <a:rPr lang="en-US" sz="1200" b="0" i="0" u="none" strike="noStrike" kern="1200" baseline="0" dirty="0" smtClean="0">
                <a:solidFill>
                  <a:schemeClr val="tx1"/>
                </a:solidFill>
                <a:latin typeface="+mn-lt"/>
                <a:ea typeface="+mn-ea"/>
                <a:cs typeface="+mn-cs"/>
              </a:rPr>
              <a:t>having to wait for the next update from the publisher.</a:t>
            </a: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79</a:t>
            </a:fld>
            <a:endParaRPr lang="en-US"/>
          </a:p>
        </p:txBody>
      </p:sp>
    </p:spTree>
    <p:extLst>
      <p:ext uri="{BB962C8B-B14F-4D97-AF65-F5344CB8AC3E}">
        <p14:creationId xmlns:p14="http://schemas.microsoft.com/office/powerpoint/2010/main" val="41228690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pound sign (#) is a wildcard character that matches any number of levels</a:t>
            </a:r>
          </a:p>
          <a:p>
            <a:r>
              <a:rPr lang="en-US" sz="1200" b="0" i="0" u="none" strike="noStrike" kern="1200" baseline="0" dirty="0" smtClean="0">
                <a:solidFill>
                  <a:schemeClr val="tx1"/>
                </a:solidFill>
                <a:latin typeface="+mn-lt"/>
                <a:ea typeface="+mn-ea"/>
                <a:cs typeface="+mn-cs"/>
              </a:rPr>
              <a:t>within a topic. The multilevel wildcard represents the parent and any number</a:t>
            </a:r>
          </a:p>
          <a:p>
            <a:r>
              <a:rPr lang="en-US" sz="1200" b="0" i="0" u="none" strike="noStrike" kern="1200" baseline="0" dirty="0" smtClean="0">
                <a:solidFill>
                  <a:schemeClr val="tx1"/>
                </a:solidFill>
                <a:latin typeface="+mn-lt"/>
                <a:ea typeface="+mn-ea"/>
                <a:cs typeface="+mn-cs"/>
              </a:rPr>
              <a:t>of child levels. For example, subscribing to </a:t>
            </a:r>
            <a:r>
              <a:rPr lang="en-US" sz="1200" b="1" i="0" u="none" strike="noStrike" kern="1200" baseline="0" dirty="0" err="1" smtClean="0">
                <a:solidFill>
                  <a:schemeClr val="tx1"/>
                </a:solidFill>
                <a:latin typeface="+mn-lt"/>
                <a:ea typeface="+mn-ea"/>
                <a:cs typeface="+mn-cs"/>
              </a:rPr>
              <a:t>adt</a:t>
            </a:r>
            <a:r>
              <a:rPr lang="en-US" sz="1200" b="1" i="0" u="none" strike="noStrike" kern="1200" baseline="0" dirty="0" smtClean="0">
                <a:solidFill>
                  <a:schemeClr val="tx1"/>
                </a:solidFill>
                <a:latin typeface="+mn-lt"/>
                <a:ea typeface="+mn-ea"/>
                <a:cs typeface="+mn-cs"/>
              </a:rPr>
              <a:t>/</a:t>
            </a:r>
            <a:r>
              <a:rPr lang="en-US" sz="1200" b="1" i="0" u="none" strike="noStrike" kern="1200" baseline="0" dirty="0" err="1" smtClean="0">
                <a:solidFill>
                  <a:schemeClr val="tx1"/>
                </a:solidFill>
                <a:latin typeface="+mn-lt"/>
                <a:ea typeface="+mn-ea"/>
                <a:cs typeface="+mn-cs"/>
              </a:rPr>
              <a:t>lora</a:t>
            </a:r>
            <a:r>
              <a:rPr lang="en-US" sz="1200" b="1" i="0" u="none" strike="noStrike" kern="1200" baseline="0" dirty="0" smtClean="0">
                <a:solidFill>
                  <a:schemeClr val="tx1"/>
                </a:solidFill>
                <a:latin typeface="+mn-lt"/>
                <a:ea typeface="+mn-ea"/>
                <a:cs typeface="+mn-cs"/>
              </a:rPr>
              <a:t>/</a:t>
            </a:r>
            <a:r>
              <a:rPr lang="en-US" sz="1200" b="1" i="0" u="none" strike="noStrike" kern="1200" baseline="0" dirty="0" err="1" smtClean="0">
                <a:solidFill>
                  <a:schemeClr val="tx1"/>
                </a:solidFill>
                <a:latin typeface="+mn-lt"/>
                <a:ea typeface="+mn-ea"/>
                <a:cs typeface="+mn-cs"/>
              </a:rPr>
              <a:t>adeunis</a:t>
            </a:r>
            <a:r>
              <a:rPr lang="en-US" sz="1200" b="1"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enables the</a:t>
            </a:r>
          </a:p>
          <a:p>
            <a:r>
              <a:rPr lang="en-US" sz="1200" b="0" i="0" u="none" strike="noStrike" kern="1200" baseline="0" dirty="0" smtClean="0">
                <a:solidFill>
                  <a:schemeClr val="tx1"/>
                </a:solidFill>
                <a:latin typeface="+mn-lt"/>
                <a:ea typeface="+mn-ea"/>
                <a:cs typeface="+mn-cs"/>
              </a:rPr>
              <a:t>reception of the whole subtree, which could include topic names such as the</a:t>
            </a:r>
          </a:p>
          <a:p>
            <a:r>
              <a:rPr lang="en-US" sz="1200" b="0" i="0" u="none" strike="noStrike" kern="1200" baseline="0" dirty="0" smtClean="0">
                <a:solidFill>
                  <a:schemeClr val="tx1"/>
                </a:solidFill>
                <a:latin typeface="+mn-lt"/>
                <a:ea typeface="+mn-ea"/>
                <a:cs typeface="+mn-cs"/>
              </a:rPr>
              <a:t>following:</a:t>
            </a:r>
          </a:p>
          <a:p>
            <a:r>
              <a:rPr lang="en-US" sz="1200" b="1" i="0" u="none" strike="noStrike" kern="1200" baseline="0" dirty="0" err="1" smtClean="0">
                <a:solidFill>
                  <a:schemeClr val="tx1"/>
                </a:solidFill>
                <a:latin typeface="+mn-lt"/>
                <a:ea typeface="+mn-ea"/>
                <a:cs typeface="+mn-cs"/>
              </a:rPr>
              <a:t>adt</a:t>
            </a:r>
            <a:r>
              <a:rPr lang="en-US" sz="1200" b="1" i="0" u="none" strike="noStrike" kern="1200" baseline="0" dirty="0" smtClean="0">
                <a:solidFill>
                  <a:schemeClr val="tx1"/>
                </a:solidFill>
                <a:latin typeface="+mn-lt"/>
                <a:ea typeface="+mn-ea"/>
                <a:cs typeface="+mn-cs"/>
              </a:rPr>
              <a:t>/</a:t>
            </a:r>
            <a:r>
              <a:rPr lang="en-US" sz="1200" b="1" i="0" u="none" strike="noStrike" kern="1200" baseline="0" dirty="0" err="1" smtClean="0">
                <a:solidFill>
                  <a:schemeClr val="tx1"/>
                </a:solidFill>
                <a:latin typeface="+mn-lt"/>
                <a:ea typeface="+mn-ea"/>
                <a:cs typeface="+mn-cs"/>
              </a:rPr>
              <a:t>lora</a:t>
            </a:r>
            <a:r>
              <a:rPr lang="en-US" sz="1200" b="1" i="0" u="none" strike="noStrike" kern="1200" baseline="0" dirty="0" smtClean="0">
                <a:solidFill>
                  <a:schemeClr val="tx1"/>
                </a:solidFill>
                <a:latin typeface="+mn-lt"/>
                <a:ea typeface="+mn-ea"/>
                <a:cs typeface="+mn-cs"/>
              </a:rPr>
              <a:t>/</a:t>
            </a:r>
            <a:r>
              <a:rPr lang="en-US" sz="1200" b="1" i="0" u="none" strike="noStrike" kern="1200" baseline="0" dirty="0" err="1" smtClean="0">
                <a:solidFill>
                  <a:schemeClr val="tx1"/>
                </a:solidFill>
                <a:latin typeface="+mn-lt"/>
                <a:ea typeface="+mn-ea"/>
                <a:cs typeface="+mn-cs"/>
              </a:rPr>
              <a:t>adeunis</a:t>
            </a:r>
            <a:r>
              <a:rPr lang="en-US" sz="1200" b="1" i="0" u="none" strike="noStrike" kern="1200" baseline="0" dirty="0" smtClean="0">
                <a:solidFill>
                  <a:schemeClr val="tx1"/>
                </a:solidFill>
                <a:latin typeface="+mn-lt"/>
                <a:ea typeface="+mn-ea"/>
                <a:cs typeface="+mn-cs"/>
              </a:rPr>
              <a:t>/0018B20000000E9E</a:t>
            </a:r>
          </a:p>
          <a:p>
            <a:r>
              <a:rPr lang="en-US" sz="1200" b="1" i="0" u="none" strike="noStrike" kern="1200" baseline="0" dirty="0" err="1" smtClean="0">
                <a:solidFill>
                  <a:schemeClr val="tx1"/>
                </a:solidFill>
                <a:latin typeface="+mn-lt"/>
                <a:ea typeface="+mn-ea"/>
                <a:cs typeface="+mn-cs"/>
              </a:rPr>
              <a:t>adt</a:t>
            </a:r>
            <a:r>
              <a:rPr lang="en-US" sz="1200" b="1" i="0" u="none" strike="noStrike" kern="1200" baseline="0" dirty="0" smtClean="0">
                <a:solidFill>
                  <a:schemeClr val="tx1"/>
                </a:solidFill>
                <a:latin typeface="+mn-lt"/>
                <a:ea typeface="+mn-ea"/>
                <a:cs typeface="+mn-cs"/>
              </a:rPr>
              <a:t>/</a:t>
            </a:r>
            <a:r>
              <a:rPr lang="en-US" sz="1200" b="1" i="0" u="none" strike="noStrike" kern="1200" baseline="0" dirty="0" err="1" smtClean="0">
                <a:solidFill>
                  <a:schemeClr val="tx1"/>
                </a:solidFill>
                <a:latin typeface="+mn-lt"/>
                <a:ea typeface="+mn-ea"/>
                <a:cs typeface="+mn-cs"/>
              </a:rPr>
              <a:t>lora</a:t>
            </a:r>
            <a:r>
              <a:rPr lang="en-US" sz="1200" b="1" i="0" u="none" strike="noStrike" kern="1200" baseline="0" dirty="0" smtClean="0">
                <a:solidFill>
                  <a:schemeClr val="tx1"/>
                </a:solidFill>
                <a:latin typeface="+mn-lt"/>
                <a:ea typeface="+mn-ea"/>
                <a:cs typeface="+mn-cs"/>
              </a:rPr>
              <a:t>/</a:t>
            </a:r>
            <a:r>
              <a:rPr lang="en-US" sz="1200" b="1" i="0" u="none" strike="noStrike" kern="1200" baseline="0" dirty="0" err="1" smtClean="0">
                <a:solidFill>
                  <a:schemeClr val="tx1"/>
                </a:solidFill>
                <a:latin typeface="+mn-lt"/>
                <a:ea typeface="+mn-ea"/>
                <a:cs typeface="+mn-cs"/>
              </a:rPr>
              <a:t>adeunis</a:t>
            </a:r>
            <a:r>
              <a:rPr lang="en-US" sz="1200" b="1" i="0" u="none" strike="noStrike" kern="1200" baseline="0" dirty="0" smtClean="0">
                <a:solidFill>
                  <a:schemeClr val="tx1"/>
                </a:solidFill>
                <a:latin typeface="+mn-lt"/>
                <a:ea typeface="+mn-ea"/>
                <a:cs typeface="+mn-cs"/>
              </a:rPr>
              <a:t>/0018B20000000E8E</a:t>
            </a:r>
          </a:p>
          <a:p>
            <a:r>
              <a:rPr lang="en-US" sz="1200" b="1" i="0" u="none" strike="noStrike" kern="1200" baseline="0" dirty="0" err="1" smtClean="0">
                <a:solidFill>
                  <a:schemeClr val="tx1"/>
                </a:solidFill>
                <a:latin typeface="+mn-lt"/>
                <a:ea typeface="+mn-ea"/>
                <a:cs typeface="+mn-cs"/>
              </a:rPr>
              <a:t>adt</a:t>
            </a:r>
            <a:r>
              <a:rPr lang="en-US" sz="1200" b="1" i="0" u="none" strike="noStrike" kern="1200" baseline="0" dirty="0" smtClean="0">
                <a:solidFill>
                  <a:schemeClr val="tx1"/>
                </a:solidFill>
                <a:latin typeface="+mn-lt"/>
                <a:ea typeface="+mn-ea"/>
                <a:cs typeface="+mn-cs"/>
              </a:rPr>
              <a:t>/</a:t>
            </a:r>
            <a:r>
              <a:rPr lang="en-US" sz="1200" b="1" i="0" u="none" strike="noStrike" kern="1200" baseline="0" dirty="0" err="1" smtClean="0">
                <a:solidFill>
                  <a:schemeClr val="tx1"/>
                </a:solidFill>
                <a:latin typeface="+mn-lt"/>
                <a:ea typeface="+mn-ea"/>
                <a:cs typeface="+mn-cs"/>
              </a:rPr>
              <a:t>lora</a:t>
            </a:r>
            <a:r>
              <a:rPr lang="en-US" sz="1200" b="1" i="0" u="none" strike="noStrike" kern="1200" baseline="0" dirty="0" smtClean="0">
                <a:solidFill>
                  <a:schemeClr val="tx1"/>
                </a:solidFill>
                <a:latin typeface="+mn-lt"/>
                <a:ea typeface="+mn-ea"/>
                <a:cs typeface="+mn-cs"/>
              </a:rPr>
              <a:t>/</a:t>
            </a:r>
            <a:r>
              <a:rPr lang="en-US" sz="1200" b="1" i="0" u="none" strike="noStrike" kern="1200" baseline="0" dirty="0" err="1" smtClean="0">
                <a:solidFill>
                  <a:schemeClr val="tx1"/>
                </a:solidFill>
                <a:latin typeface="+mn-lt"/>
                <a:ea typeface="+mn-ea"/>
                <a:cs typeface="+mn-cs"/>
              </a:rPr>
              <a:t>adeunis</a:t>
            </a:r>
            <a:r>
              <a:rPr lang="en-US" sz="1200" b="1" i="0" u="none" strike="noStrike" kern="1200" baseline="0" dirty="0" smtClean="0">
                <a:solidFill>
                  <a:schemeClr val="tx1"/>
                </a:solidFill>
                <a:latin typeface="+mn-lt"/>
                <a:ea typeface="+mn-ea"/>
                <a:cs typeface="+mn-cs"/>
              </a:rPr>
              <a:t>/0018B20000000E9A</a:t>
            </a:r>
          </a:p>
          <a:p>
            <a:r>
              <a:rPr lang="en-US" sz="1200" b="0" i="0" u="none" strike="noStrike" kern="1200" baseline="0" dirty="0" smtClean="0">
                <a:solidFill>
                  <a:schemeClr val="tx1"/>
                </a:solidFill>
                <a:latin typeface="+mn-lt"/>
                <a:ea typeface="+mn-ea"/>
                <a:cs typeface="+mn-cs"/>
              </a:rPr>
              <a:t>The plus sign (+) is a wildcard character that matches only one topic level.</a:t>
            </a:r>
          </a:p>
          <a:p>
            <a:r>
              <a:rPr lang="en-US" sz="1200" b="0" i="0" u="none" strike="noStrike" kern="1200" baseline="0" dirty="0" smtClean="0">
                <a:solidFill>
                  <a:schemeClr val="tx1"/>
                </a:solidFill>
                <a:latin typeface="+mn-lt"/>
                <a:ea typeface="+mn-ea"/>
                <a:cs typeface="+mn-cs"/>
              </a:rPr>
              <a:t>For example, </a:t>
            </a:r>
            <a:r>
              <a:rPr lang="en-US" sz="1200" b="1" i="0" u="none" strike="noStrike" kern="1200" baseline="0" dirty="0" err="1" smtClean="0">
                <a:solidFill>
                  <a:schemeClr val="tx1"/>
                </a:solidFill>
                <a:latin typeface="+mn-lt"/>
                <a:ea typeface="+mn-ea"/>
                <a:cs typeface="+mn-cs"/>
              </a:rPr>
              <a:t>adt</a:t>
            </a:r>
            <a:r>
              <a:rPr lang="en-US" sz="1200" b="1" i="0" u="none" strike="noStrike" kern="1200" baseline="0" dirty="0" smtClean="0">
                <a:solidFill>
                  <a:schemeClr val="tx1"/>
                </a:solidFill>
                <a:latin typeface="+mn-lt"/>
                <a:ea typeface="+mn-ea"/>
                <a:cs typeface="+mn-cs"/>
              </a:rPr>
              <a:t>/</a:t>
            </a:r>
            <a:r>
              <a:rPr lang="en-US" sz="1200" b="1" i="0" u="none" strike="noStrike" kern="1200" baseline="0" dirty="0" err="1" smtClean="0">
                <a:solidFill>
                  <a:schemeClr val="tx1"/>
                </a:solidFill>
                <a:latin typeface="+mn-lt"/>
                <a:ea typeface="+mn-ea"/>
                <a:cs typeface="+mn-cs"/>
              </a:rPr>
              <a:t>lora</a:t>
            </a:r>
            <a:r>
              <a:rPr lang="en-US" sz="1200" b="1"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allows access to </a:t>
            </a:r>
            <a:r>
              <a:rPr lang="en-US" sz="1200" b="1" i="0" u="none" strike="noStrike" kern="1200" baseline="0" dirty="0" err="1" smtClean="0">
                <a:solidFill>
                  <a:schemeClr val="tx1"/>
                </a:solidFill>
                <a:latin typeface="+mn-lt"/>
                <a:ea typeface="+mn-ea"/>
                <a:cs typeface="+mn-cs"/>
              </a:rPr>
              <a:t>adt</a:t>
            </a:r>
            <a:r>
              <a:rPr lang="en-US" sz="1200" b="1" i="0" u="none" strike="noStrike" kern="1200" baseline="0" dirty="0" smtClean="0">
                <a:solidFill>
                  <a:schemeClr val="tx1"/>
                </a:solidFill>
                <a:latin typeface="+mn-lt"/>
                <a:ea typeface="+mn-ea"/>
                <a:cs typeface="+mn-cs"/>
              </a:rPr>
              <a:t>/</a:t>
            </a:r>
            <a:r>
              <a:rPr lang="en-US" sz="1200" b="1" i="0" u="none" strike="noStrike" kern="1200" baseline="0" dirty="0" err="1" smtClean="0">
                <a:solidFill>
                  <a:schemeClr val="tx1"/>
                </a:solidFill>
                <a:latin typeface="+mn-lt"/>
                <a:ea typeface="+mn-ea"/>
                <a:cs typeface="+mn-cs"/>
              </a:rPr>
              <a:t>lora</a:t>
            </a:r>
            <a:r>
              <a:rPr lang="en-US" sz="1200" b="1" i="0" u="none" strike="noStrike" kern="1200" baseline="0" dirty="0" smtClean="0">
                <a:solidFill>
                  <a:schemeClr val="tx1"/>
                </a:solidFill>
                <a:latin typeface="+mn-lt"/>
                <a:ea typeface="+mn-ea"/>
                <a:cs typeface="+mn-cs"/>
              </a:rPr>
              <a:t>/</a:t>
            </a:r>
            <a:r>
              <a:rPr lang="en-US" sz="1200" b="1" i="0" u="none" strike="noStrike" kern="1200" baseline="0" dirty="0" err="1" smtClean="0">
                <a:solidFill>
                  <a:schemeClr val="tx1"/>
                </a:solidFill>
                <a:latin typeface="+mn-lt"/>
                <a:ea typeface="+mn-ea"/>
                <a:cs typeface="+mn-cs"/>
              </a:rPr>
              <a:t>adeunis</a:t>
            </a:r>
            <a:r>
              <a:rPr lang="en-US" sz="1200" b="1"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and</a:t>
            </a:r>
          </a:p>
          <a:p>
            <a:r>
              <a:rPr lang="en-US" sz="1200" b="1" i="0" u="none" strike="noStrike" kern="1200" baseline="0" dirty="0" err="1" smtClean="0">
                <a:solidFill>
                  <a:schemeClr val="tx1"/>
                </a:solidFill>
                <a:latin typeface="+mn-lt"/>
                <a:ea typeface="+mn-ea"/>
                <a:cs typeface="+mn-cs"/>
              </a:rPr>
              <a:t>adt</a:t>
            </a:r>
            <a:r>
              <a:rPr lang="en-US" sz="1200" b="1" i="0" u="none" strike="noStrike" kern="1200" baseline="0" dirty="0" smtClean="0">
                <a:solidFill>
                  <a:schemeClr val="tx1"/>
                </a:solidFill>
                <a:latin typeface="+mn-lt"/>
                <a:ea typeface="+mn-ea"/>
                <a:cs typeface="+mn-cs"/>
              </a:rPr>
              <a:t>/</a:t>
            </a:r>
            <a:r>
              <a:rPr lang="en-US" sz="1200" b="1" i="0" u="none" strike="noStrike" kern="1200" baseline="0" dirty="0" err="1" smtClean="0">
                <a:solidFill>
                  <a:schemeClr val="tx1"/>
                </a:solidFill>
                <a:latin typeface="+mn-lt"/>
                <a:ea typeface="+mn-ea"/>
                <a:cs typeface="+mn-cs"/>
              </a:rPr>
              <a:t>lora</a:t>
            </a:r>
            <a:r>
              <a:rPr lang="en-US" sz="1200" b="1" i="0" u="none" strike="noStrike" kern="1200" baseline="0" dirty="0" smtClean="0">
                <a:solidFill>
                  <a:schemeClr val="tx1"/>
                </a:solidFill>
                <a:latin typeface="+mn-lt"/>
                <a:ea typeface="+mn-ea"/>
                <a:cs typeface="+mn-cs"/>
              </a:rPr>
              <a:t>/</a:t>
            </a:r>
            <a:r>
              <a:rPr lang="en-US" sz="1200" b="1" i="0" u="none" strike="noStrike" kern="1200" baseline="0" dirty="0" err="1" smtClean="0">
                <a:solidFill>
                  <a:schemeClr val="tx1"/>
                </a:solidFill>
                <a:latin typeface="+mn-lt"/>
                <a:ea typeface="+mn-ea"/>
                <a:cs typeface="+mn-cs"/>
              </a:rPr>
              <a:t>abeeway</a:t>
            </a:r>
            <a:r>
              <a:rPr lang="en-US" sz="1200" b="1"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but not to </a:t>
            </a:r>
            <a:r>
              <a:rPr lang="en-US" sz="1200" b="1" i="0" u="none" strike="noStrike" kern="1200" baseline="0" dirty="0" err="1" smtClean="0">
                <a:solidFill>
                  <a:schemeClr val="tx1"/>
                </a:solidFill>
                <a:latin typeface="+mn-lt"/>
                <a:ea typeface="+mn-ea"/>
                <a:cs typeface="+mn-cs"/>
              </a:rPr>
              <a:t>adt</a:t>
            </a:r>
            <a:r>
              <a:rPr lang="en-US" sz="1200" b="1" i="0" u="none" strike="noStrike" kern="1200" baseline="0" dirty="0" smtClean="0">
                <a:solidFill>
                  <a:schemeClr val="tx1"/>
                </a:solidFill>
                <a:latin typeface="+mn-lt"/>
                <a:ea typeface="+mn-ea"/>
                <a:cs typeface="+mn-cs"/>
              </a:rPr>
              <a:t>/</a:t>
            </a:r>
            <a:r>
              <a:rPr lang="en-US" sz="1200" b="1" i="0" u="none" strike="noStrike" kern="1200" baseline="0" dirty="0" err="1" smtClean="0">
                <a:solidFill>
                  <a:schemeClr val="tx1"/>
                </a:solidFill>
                <a:latin typeface="+mn-lt"/>
                <a:ea typeface="+mn-ea"/>
                <a:cs typeface="+mn-cs"/>
              </a:rPr>
              <a:t>lora</a:t>
            </a:r>
            <a:r>
              <a:rPr lang="en-US" sz="1200" b="1" i="0" u="none" strike="noStrike" kern="1200" baseline="0" dirty="0" smtClean="0">
                <a:solidFill>
                  <a:schemeClr val="tx1"/>
                </a:solidFill>
                <a:latin typeface="+mn-lt"/>
                <a:ea typeface="+mn-ea"/>
                <a:cs typeface="+mn-cs"/>
              </a:rPr>
              <a:t>/</a:t>
            </a:r>
            <a:r>
              <a:rPr lang="en-US" sz="1200" b="1" i="0" u="none" strike="noStrike" kern="1200" baseline="0" dirty="0" err="1" smtClean="0">
                <a:solidFill>
                  <a:schemeClr val="tx1"/>
                </a:solidFill>
                <a:latin typeface="+mn-lt"/>
                <a:ea typeface="+mn-ea"/>
                <a:cs typeface="+mn-cs"/>
              </a:rPr>
              <a:t>adeunis</a:t>
            </a:r>
            <a:r>
              <a:rPr lang="en-US" sz="1200" b="1" i="0" u="none" strike="noStrike" kern="1200" baseline="0" dirty="0" smtClean="0">
                <a:solidFill>
                  <a:schemeClr val="tx1"/>
                </a:solidFill>
                <a:latin typeface="+mn-lt"/>
                <a:ea typeface="+mn-ea"/>
                <a:cs typeface="+mn-cs"/>
              </a:rPr>
              <a:t>/0018B20000000E9E</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Topic names beginning with the dollar sign ($) must be excluded by the</a:t>
            </a:r>
          </a:p>
          <a:p>
            <a:r>
              <a:rPr lang="en-US" sz="1200" b="0" i="0" u="none" strike="noStrike" kern="1200" baseline="0" dirty="0" smtClean="0">
                <a:solidFill>
                  <a:schemeClr val="tx1"/>
                </a:solidFill>
                <a:latin typeface="+mn-lt"/>
                <a:ea typeface="+mn-ea"/>
                <a:cs typeface="+mn-cs"/>
              </a:rPr>
              <a:t>server when subscriptions start with wildcard characters (# or +). Often, these</a:t>
            </a:r>
          </a:p>
          <a:p>
            <a:r>
              <a:rPr lang="en-US" sz="1200" b="0" i="0" u="none" strike="noStrike" kern="1200" baseline="0" dirty="0" smtClean="0">
                <a:solidFill>
                  <a:schemeClr val="tx1"/>
                </a:solidFill>
                <a:latin typeface="+mn-lt"/>
                <a:ea typeface="+mn-ea"/>
                <a:cs typeface="+mn-cs"/>
              </a:rPr>
              <a:t>types of topic names are utilized for message broker internal statistics. So</a:t>
            </a:r>
          </a:p>
          <a:p>
            <a:r>
              <a:rPr lang="en-US" sz="1200" b="0" i="0" u="none" strike="noStrike" kern="1200" baseline="0" dirty="0" smtClean="0">
                <a:solidFill>
                  <a:schemeClr val="tx1"/>
                </a:solidFill>
                <a:latin typeface="+mn-lt"/>
                <a:ea typeface="+mn-ea"/>
                <a:cs typeface="+mn-cs"/>
              </a:rPr>
              <a:t>messages cannot be published to these topics by clients. For example, a</a:t>
            </a:r>
          </a:p>
          <a:p>
            <a:r>
              <a:rPr lang="en-US" sz="1200" b="0" i="0" u="none" strike="noStrike" kern="1200" baseline="0" dirty="0" smtClean="0">
                <a:solidFill>
                  <a:schemeClr val="tx1"/>
                </a:solidFill>
                <a:latin typeface="+mn-lt"/>
                <a:ea typeface="+mn-ea"/>
                <a:cs typeface="+mn-cs"/>
              </a:rPr>
              <a:t>subscription to </a:t>
            </a:r>
            <a:r>
              <a:rPr lang="en-US" sz="1200" b="1" i="0" u="none" strike="noStrike" kern="1200" baseline="0" dirty="0" smtClean="0">
                <a:solidFill>
                  <a:schemeClr val="tx1"/>
                </a:solidFill>
                <a:latin typeface="+mn-lt"/>
                <a:ea typeface="+mn-ea"/>
                <a:cs typeface="+mn-cs"/>
              </a:rPr>
              <a:t>+/monitor/Temp </a:t>
            </a:r>
            <a:r>
              <a:rPr lang="en-US" sz="1200" b="0" i="0" u="none" strike="noStrike" kern="1200" baseline="0" dirty="0" smtClean="0">
                <a:solidFill>
                  <a:schemeClr val="tx1"/>
                </a:solidFill>
                <a:latin typeface="+mn-lt"/>
                <a:ea typeface="+mn-ea"/>
                <a:cs typeface="+mn-cs"/>
              </a:rPr>
              <a:t>does not receive any messages published to</a:t>
            </a:r>
          </a:p>
          <a:p>
            <a:r>
              <a:rPr lang="en-US" sz="1200" b="1" i="0" u="none" strike="noStrike" kern="1200" baseline="0" dirty="0" smtClean="0">
                <a:solidFill>
                  <a:schemeClr val="tx1"/>
                </a:solidFill>
                <a:latin typeface="+mn-lt"/>
                <a:ea typeface="+mn-ea"/>
                <a:cs typeface="+mn-cs"/>
              </a:rPr>
              <a:t>$SYS/monitor/Temp</a:t>
            </a:r>
            <a:r>
              <a:rPr lang="en-US" sz="1200" b="0" i="0" u="none" strike="noStrike" kern="1200" baseline="0" dirty="0" smtClean="0">
                <a:solidFill>
                  <a:schemeClr val="tx1"/>
                </a:solidFill>
                <a:latin typeface="+mn-lt"/>
                <a:ea typeface="+mn-ea"/>
                <a:cs typeface="+mn-cs"/>
              </a:rPr>
              <a:t>. This topic could be the control channel for this</a:t>
            </a:r>
          </a:p>
          <a:p>
            <a:r>
              <a:rPr lang="en-US" sz="1200" b="0" i="0" u="none" strike="noStrike" kern="1200" baseline="0" dirty="0" smtClean="0">
                <a:solidFill>
                  <a:schemeClr val="tx1"/>
                </a:solidFill>
                <a:latin typeface="+mn-lt"/>
                <a:ea typeface="+mn-ea"/>
                <a:cs typeface="+mn-cs"/>
              </a:rPr>
              <a:t>temperature sensor.</a:t>
            </a:r>
          </a:p>
        </p:txBody>
      </p:sp>
      <p:sp>
        <p:nvSpPr>
          <p:cNvPr id="4" name="Slide Number Placeholder 3"/>
          <p:cNvSpPr>
            <a:spLocks noGrp="1"/>
          </p:cNvSpPr>
          <p:nvPr>
            <p:ph type="sldNum" sz="quarter" idx="10"/>
          </p:nvPr>
        </p:nvSpPr>
        <p:spPr/>
        <p:txBody>
          <a:bodyPr/>
          <a:lstStyle/>
          <a:p>
            <a:fld id="{5893209A-5C87-42F2-8069-F6C9540DFEF7}" type="slidenum">
              <a:rPr lang="en-US" smtClean="0"/>
              <a:t>80</a:t>
            </a:fld>
            <a:endParaRPr lang="en-US"/>
          </a:p>
        </p:txBody>
      </p:sp>
    </p:spTree>
    <p:extLst>
      <p:ext uri="{BB962C8B-B14F-4D97-AF65-F5344CB8AC3E}">
        <p14:creationId xmlns:p14="http://schemas.microsoft.com/office/powerpoint/2010/main" val="20706737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MQTT is data centric whereas HTTP is document-centric. HTTP is request-response protocol for client-server computing and not always optimized for mobile devices. Main solid benefits of MQTT in these terms are </a:t>
            </a:r>
            <a:r>
              <a:rPr lang="en-US" sz="1200" b="0" i="0" kern="1200" dirty="0" err="1" smtClean="0">
                <a:solidFill>
                  <a:schemeClr val="tx1"/>
                </a:solidFill>
                <a:effectLst/>
                <a:latin typeface="+mn-lt"/>
                <a:ea typeface="+mn-ea"/>
                <a:cs typeface="+mn-cs"/>
              </a:rPr>
              <a:t>lightweightness</a:t>
            </a:r>
            <a:r>
              <a:rPr lang="en-US" sz="1200" b="0" i="0" kern="1200" dirty="0" smtClean="0">
                <a:solidFill>
                  <a:schemeClr val="tx1"/>
                </a:solidFill>
                <a:effectLst/>
                <a:latin typeface="+mn-lt"/>
                <a:ea typeface="+mn-ea"/>
                <a:cs typeface="+mn-cs"/>
              </a:rPr>
              <a:t> (MQTT transfers data as a byte array) and publish/subscribe model, which makes it perfect for resource-constrained devices and help to save battery.</a:t>
            </a:r>
          </a:p>
          <a:p>
            <a:r>
              <a:rPr lang="en-US" sz="1200" b="0" i="0" kern="1200" dirty="0" smtClean="0">
                <a:solidFill>
                  <a:schemeClr val="tx1"/>
                </a:solidFill>
                <a:effectLst/>
                <a:latin typeface="+mn-lt"/>
                <a:ea typeface="+mn-ea"/>
                <a:cs typeface="+mn-cs"/>
              </a:rPr>
              <a:t>Besides, publish/subscribe model provides clients with independent existence from one another and enhance the reliability of the whole system. When one client is out of order the whole system can keep on working properly.</a:t>
            </a:r>
          </a:p>
          <a:p>
            <a:r>
              <a:rPr lang="en-US" sz="1200" b="1" i="0" kern="1200" dirty="0" smtClean="0">
                <a:solidFill>
                  <a:schemeClr val="tx1"/>
                </a:solidFill>
                <a:effectLst/>
                <a:latin typeface="+mn-lt"/>
                <a:ea typeface="+mn-ea"/>
                <a:cs typeface="+mn-cs"/>
              </a:rPr>
              <a:t>Speed and Delivery</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According to measurements in 3G networks, throughput of MQTT is 93 times faster than HTTP’s.</a:t>
            </a:r>
          </a:p>
          <a:p>
            <a:r>
              <a:rPr lang="en-US" sz="1200" b="0" i="0" kern="1200" dirty="0" smtClean="0">
                <a:solidFill>
                  <a:schemeClr val="tx1"/>
                </a:solidFill>
                <a:effectLst/>
                <a:latin typeface="+mn-lt"/>
                <a:ea typeface="+mn-ea"/>
                <a:cs typeface="+mn-cs"/>
              </a:rPr>
              <a:t>Besides, in comparison to HTTP, MQTT Protocol ensures high delivery guarantees. There are 3 levels of Quality of Services:</a:t>
            </a:r>
          </a:p>
          <a:p>
            <a:r>
              <a:rPr lang="en-US" sz="1200" b="0" i="0" kern="1200" dirty="0" smtClean="0">
                <a:solidFill>
                  <a:schemeClr val="tx1"/>
                </a:solidFill>
                <a:effectLst/>
                <a:latin typeface="+mn-lt"/>
                <a:ea typeface="+mn-ea"/>
                <a:cs typeface="+mn-cs"/>
              </a:rPr>
              <a:t>- at most once: guarantees a best effort delivery.</a:t>
            </a:r>
          </a:p>
          <a:p>
            <a:r>
              <a:rPr lang="en-US" sz="1200" b="0" i="0" kern="1200" dirty="0" smtClean="0">
                <a:solidFill>
                  <a:schemeClr val="tx1"/>
                </a:solidFill>
                <a:effectLst/>
                <a:latin typeface="+mn-lt"/>
                <a:ea typeface="+mn-ea"/>
                <a:cs typeface="+mn-cs"/>
              </a:rPr>
              <a:t>- at least once: guaranteed that a message will be delivered at least once. But the message can also be delivered more than once.</a:t>
            </a:r>
          </a:p>
          <a:p>
            <a:r>
              <a:rPr lang="en-US" sz="1200" b="0" i="0" kern="1200" dirty="0" smtClean="0">
                <a:solidFill>
                  <a:schemeClr val="tx1"/>
                </a:solidFill>
                <a:effectLst/>
                <a:latin typeface="+mn-lt"/>
                <a:ea typeface="+mn-ea"/>
                <a:cs typeface="+mn-cs"/>
              </a:rPr>
              <a:t>- exactly once: guarantees that each message is received only once by the counterpart</a:t>
            </a:r>
          </a:p>
          <a:p>
            <a:r>
              <a:rPr lang="en-US" sz="1200" b="0" i="0" kern="1200" dirty="0" smtClean="0">
                <a:solidFill>
                  <a:schemeClr val="tx1"/>
                </a:solidFill>
                <a:effectLst/>
                <a:latin typeface="+mn-lt"/>
                <a:ea typeface="+mn-ea"/>
                <a:cs typeface="+mn-cs"/>
              </a:rPr>
              <a:t>MQTT also provides users with options of Last will &amp; Testament and Retained messages. The first means that in case of unexpected disconnection of a client all subscribed clients will get a message from a broker. Retained message means that a newly subscribed client will get an immediate status update.</a:t>
            </a:r>
          </a:p>
          <a:p>
            <a:r>
              <a:rPr lang="en-US" sz="1200" b="0" i="0" kern="1200" dirty="0" smtClean="0">
                <a:solidFill>
                  <a:schemeClr val="tx1"/>
                </a:solidFill>
                <a:effectLst/>
                <a:latin typeface="+mn-lt"/>
                <a:ea typeface="+mn-ea"/>
                <a:cs typeface="+mn-cs"/>
              </a:rPr>
              <a:t>HTTP Protocol has none of these abilities.</a:t>
            </a:r>
          </a:p>
          <a:p>
            <a:r>
              <a:rPr lang="en-US" sz="1200" b="1" i="0" kern="1200" dirty="0" smtClean="0">
                <a:solidFill>
                  <a:schemeClr val="tx1"/>
                </a:solidFill>
                <a:effectLst/>
                <a:latin typeface="+mn-lt"/>
                <a:ea typeface="+mn-ea"/>
                <a:cs typeface="+mn-cs"/>
              </a:rPr>
              <a:t>Complexity and Message Size</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MQTT has pretty short specification. There are only CONNECT, PUBLISH, SUBSCRIBE, UNSUBSCRIBE and DISCONNECT types that are significant for developers. Whereas HTTP specifications are much longer.</a:t>
            </a:r>
          </a:p>
          <a:p>
            <a:r>
              <a:rPr lang="en-US" sz="1200" b="0" i="0" kern="1200" dirty="0" smtClean="0">
                <a:solidFill>
                  <a:schemeClr val="tx1"/>
                </a:solidFill>
                <a:effectLst/>
                <a:latin typeface="+mn-lt"/>
                <a:ea typeface="+mn-ea"/>
                <a:cs typeface="+mn-cs"/>
              </a:rPr>
              <a:t>MQTT has a very short message header and the smallest packet message size of 2 bytes. Using text message format by HTTP protocol allows it to compose lengthy headers and messages. It helps to eliminate troubles because it can be read by humans, but at the same time it’s needless for resource-constrained devices.</a:t>
            </a:r>
          </a:p>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81</a:t>
            </a:fld>
            <a:endParaRPr lang="en-US"/>
          </a:p>
        </p:txBody>
      </p:sp>
    </p:spTree>
    <p:extLst>
      <p:ext uri="{BB962C8B-B14F-4D97-AF65-F5344CB8AC3E}">
        <p14:creationId xmlns:p14="http://schemas.microsoft.com/office/powerpoint/2010/main" val="1885185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This section reviews the selection of a protocol for the transport layer as supported by the TCP/IP architecture in the context of IoT networks. With the TCP/IP protocol, two main protocols are specified for the transport layer:</a:t>
            </a:r>
          </a:p>
          <a:p>
            <a:r>
              <a:rPr lang="en-US" sz="1200" b="1" i="0" u="none" strike="noStrike" kern="1200" baseline="0" dirty="0" smtClean="0">
                <a:solidFill>
                  <a:schemeClr val="tx1"/>
                </a:solidFill>
                <a:latin typeface="+mn-lt"/>
                <a:ea typeface="+mn-ea"/>
                <a:cs typeface="+mn-cs"/>
              </a:rPr>
              <a:t>Transmission Control Protocol (TCP): </a:t>
            </a:r>
            <a:r>
              <a:rPr lang="en-US" sz="1200" b="0" i="0" u="none" strike="noStrike" kern="1200" baseline="0" dirty="0" smtClean="0">
                <a:solidFill>
                  <a:schemeClr val="tx1"/>
                </a:solidFill>
                <a:latin typeface="+mn-lt"/>
                <a:ea typeface="+mn-ea"/>
                <a:cs typeface="+mn-cs"/>
              </a:rPr>
              <a:t>This connection-oriented protocol requires a session to get established between the source and destination before exchanging data. You can view it as an equivalent to a traditional telephone conversation, in which two phones must be connected and the communication link established before the parties can talk.</a:t>
            </a:r>
          </a:p>
          <a:p>
            <a:r>
              <a:rPr lang="en-US" sz="1200" b="1" i="0" u="none" strike="noStrike" kern="1200" baseline="0" dirty="0" smtClean="0">
                <a:solidFill>
                  <a:schemeClr val="tx1"/>
                </a:solidFill>
                <a:latin typeface="+mn-lt"/>
                <a:ea typeface="+mn-ea"/>
                <a:cs typeface="+mn-cs"/>
              </a:rPr>
              <a:t>User Datagram Protocol (UDP): </a:t>
            </a:r>
            <a:r>
              <a:rPr lang="en-US" sz="1200" b="0" i="0" u="none" strike="noStrike" kern="1200" baseline="0" dirty="0" smtClean="0">
                <a:solidFill>
                  <a:schemeClr val="tx1"/>
                </a:solidFill>
                <a:latin typeface="+mn-lt"/>
                <a:ea typeface="+mn-ea"/>
                <a:cs typeface="+mn-cs"/>
              </a:rPr>
              <a:t>With this connection-less protocol, data can be quickly sent between source and destination—but with no guarantee of delivery. This is analogous to the traditional mail delivery system, in which a letter is mailed to a destination. Confirmation of the reception of this letter does not happen until another letter is sent in response.</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With the predominance of human interactions over the Internet, TCP is the main protocol used at the transport layer. This is largely due to its inherent characteristics, such as its ability to transport large volumes of data into smaller sets of packets. In addition, it ensures reassembly in a correct sequence, flow control and window adjustment, and retransmission of lost packets. These benefits occur with the cost of overhead per packet and per session, potentially impacting overall packet per second performances and latency.</a:t>
            </a:r>
          </a:p>
          <a:p>
            <a:r>
              <a:rPr lang="en-US" sz="1200" b="0" i="0" u="none" strike="noStrike" kern="1200" baseline="0" dirty="0" smtClean="0">
                <a:solidFill>
                  <a:schemeClr val="tx1"/>
                </a:solidFill>
                <a:latin typeface="+mn-lt"/>
                <a:ea typeface="+mn-ea"/>
                <a:cs typeface="+mn-cs"/>
              </a:rPr>
              <a:t>In contrast, UDP is most often used in the context of network services, such as Domain Name System (DNS), Network Time Protocol (NTP), Simple Network Management Protocol (SNMP), and Dynamic Host Control Protocol (DHCP), or for real-time data traffic, including voice and video over IP. In these cases, performance and latency are more important than packet retransmissions because re-sending a lost voice or video packet does not add value. When the reception of packets must be guaranteed error free, the application layer protocol takes care of that function.</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While the use of TCP may not strain generic compute platforms and high data-rate networks, it can be challenging and is often overkill on constrained IoT devices and networks. This is particularly true when an IoT device needs to send only a few bytes of data per transaction. When using TCP, each packet needs to add a minimum of 20 bytes of TCP overhead, while UDP adds only 8 bytes. TCP also requires the establishment and potential maintenance of an open logical channel.</a:t>
            </a: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6</a:t>
            </a:fld>
            <a:endParaRPr lang="en-US"/>
          </a:p>
        </p:txBody>
      </p:sp>
    </p:spTree>
    <p:extLst>
      <p:ext uri="{BB962C8B-B14F-4D97-AF65-F5344CB8AC3E}">
        <p14:creationId xmlns:p14="http://schemas.microsoft.com/office/powerpoint/2010/main" val="19798669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82</a:t>
            </a:fld>
            <a:endParaRPr lang="en-US"/>
          </a:p>
        </p:txBody>
      </p:sp>
    </p:spTree>
    <p:extLst>
      <p:ext uri="{BB962C8B-B14F-4D97-AF65-F5344CB8AC3E}">
        <p14:creationId xmlns:p14="http://schemas.microsoft.com/office/powerpoint/2010/main" val="17611233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83</a:t>
            </a:fld>
            <a:endParaRPr lang="en-US"/>
          </a:p>
        </p:txBody>
      </p:sp>
    </p:spTree>
    <p:extLst>
      <p:ext uri="{BB962C8B-B14F-4D97-AF65-F5344CB8AC3E}">
        <p14:creationId xmlns:p14="http://schemas.microsoft.com/office/powerpoint/2010/main" val="33145715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84</a:t>
            </a:fld>
            <a:endParaRPr lang="en-US"/>
          </a:p>
        </p:txBody>
      </p:sp>
    </p:spTree>
    <p:extLst>
      <p:ext uri="{BB962C8B-B14F-4D97-AF65-F5344CB8AC3E}">
        <p14:creationId xmlns:p14="http://schemas.microsoft.com/office/powerpoint/2010/main" val="12035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14</a:t>
            </a:fld>
            <a:endParaRPr lang="en-US"/>
          </a:p>
        </p:txBody>
      </p:sp>
    </p:spTree>
    <p:extLst>
      <p:ext uri="{BB962C8B-B14F-4D97-AF65-F5344CB8AC3E}">
        <p14:creationId xmlns:p14="http://schemas.microsoft.com/office/powerpoint/2010/main" val="3250873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18</a:t>
            </a:fld>
            <a:endParaRPr lang="en-US"/>
          </a:p>
        </p:txBody>
      </p:sp>
    </p:spTree>
    <p:extLst>
      <p:ext uri="{BB962C8B-B14F-4D97-AF65-F5344CB8AC3E}">
        <p14:creationId xmlns:p14="http://schemas.microsoft.com/office/powerpoint/2010/main" val="3579102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19</a:t>
            </a:fld>
            <a:endParaRPr lang="en-US"/>
          </a:p>
        </p:txBody>
      </p:sp>
    </p:spTree>
    <p:extLst>
      <p:ext uri="{BB962C8B-B14F-4D97-AF65-F5344CB8AC3E}">
        <p14:creationId xmlns:p14="http://schemas.microsoft.com/office/powerpoint/2010/main" val="749231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209439" y="1596540"/>
            <a:ext cx="10383940" cy="1527050"/>
          </a:xfrm>
        </p:spPr>
        <p:txBody>
          <a:bodyPr>
            <a:normAutofit/>
          </a:bodyPr>
          <a:lstStyle>
            <a:lvl1pPr algn="r">
              <a:defRPr sz="3600">
                <a:solidFill>
                  <a:srgbClr val="0070C0"/>
                </a:solidFill>
                <a:effectLst>
                  <a:outerShdw blurRad="50800" dist="38100" dir="2700000" algn="tl" rotWithShape="0">
                    <a:prstClr val="black">
                      <a:alpha val="60000"/>
                    </a:prstClr>
                  </a:outerShdw>
                </a:effectLst>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802226" y="3429000"/>
            <a:ext cx="10799297" cy="1221640"/>
          </a:xfrm>
        </p:spPr>
        <p:txBody>
          <a:bodyPr>
            <a:normAutofit/>
          </a:bodyPr>
          <a:lstStyle>
            <a:lvl1pPr marL="0" indent="0" algn="r">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76D79ED-3FA7-4EF8-964B-EB8BCFAB02F8}" type="datetimeFigureOut">
              <a:rPr lang="en-US" smtClean="0"/>
              <a:t>6/14/2021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303001081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6D79ED-3FA7-4EF8-964B-EB8BCFAB02F8}" type="datetimeFigureOut">
              <a:rPr lang="en-US" smtClean="0"/>
              <a:t>6/14/2021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65256045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6D79ED-3FA7-4EF8-964B-EB8BCFAB02F8}" type="datetimeFigureOut">
              <a:rPr lang="en-US" smtClean="0"/>
              <a:pPr/>
              <a:t>6/14/2021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pPr/>
              <a:t>‹#›</a:t>
            </a:fld>
            <a:endParaRPr lang="en-US"/>
          </a:p>
        </p:txBody>
      </p:sp>
    </p:spTree>
    <p:extLst>
      <p:ext uri="{BB962C8B-B14F-4D97-AF65-F5344CB8AC3E}">
        <p14:creationId xmlns:p14="http://schemas.microsoft.com/office/powerpoint/2010/main" val="328129179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6D79ED-3FA7-4EF8-964B-EB8BCFAB02F8}" type="datetimeFigureOut">
              <a:rPr lang="en-US" smtClean="0"/>
              <a:pPr/>
              <a:t>6/14/2021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pPr/>
              <a:t>‹#›</a:t>
            </a:fld>
            <a:endParaRPr lang="en-US"/>
          </a:p>
        </p:txBody>
      </p:sp>
    </p:spTree>
    <p:extLst>
      <p:ext uri="{BB962C8B-B14F-4D97-AF65-F5344CB8AC3E}">
        <p14:creationId xmlns:p14="http://schemas.microsoft.com/office/powerpoint/2010/main" val="296434909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a:xfrm>
            <a:off x="1390650" y="6453386"/>
            <a:ext cx="1204572" cy="404614"/>
          </a:xfrm>
          <a:prstGeom prst="rect">
            <a:avLst/>
          </a:prstGeom>
        </p:spPr>
        <p:txBody>
          <a:bodyPr/>
          <a:lstStyle/>
          <a:p>
            <a:fld id="{276D79ED-3FA7-4EF8-964B-EB8BCFAB02F8}" type="datetimeFigureOut">
              <a:rPr lang="en-US" smtClean="0"/>
              <a:pPr/>
              <a:t>6/14/2021</a:t>
            </a:fld>
            <a:endParaRPr lang="en-US"/>
          </a:p>
        </p:txBody>
      </p:sp>
      <p:sp>
        <p:nvSpPr>
          <p:cNvPr id="4" name="Footer Placeholder 3"/>
          <p:cNvSpPr>
            <a:spLocks noGrp="1"/>
          </p:cNvSpPr>
          <p:nvPr>
            <p:ph type="ftr" sz="quarter" idx="11"/>
          </p:nvPr>
        </p:nvSpPr>
        <p:spPr>
          <a:xfrm>
            <a:off x="2893564" y="6453386"/>
            <a:ext cx="6280830" cy="404614"/>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C6F12CB2-7F2C-47B9-AE70-22A94B49F233}" type="slidenum">
              <a:rPr lang="en-US" smtClean="0"/>
              <a:pPr/>
              <a:t>‹#›</a:t>
            </a:fld>
            <a:endParaRPr lang="en-US"/>
          </a:p>
        </p:txBody>
      </p:sp>
    </p:spTree>
    <p:extLst>
      <p:ext uri="{BB962C8B-B14F-4D97-AF65-F5344CB8AC3E}">
        <p14:creationId xmlns:p14="http://schemas.microsoft.com/office/powerpoint/2010/main" val="3058733390"/>
      </p:ext>
    </p:extLst>
  </p:cSld>
  <p:clrMapOvr>
    <a:masterClrMapping/>
  </p:clrMapOvr>
  <p:transition>
    <p:fade thruBlk="1"/>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02227" y="374901"/>
            <a:ext cx="10791153" cy="763525"/>
          </a:xfrm>
        </p:spPr>
        <p:txBody>
          <a:bodyPr>
            <a:normAutofit/>
          </a:bodyPr>
          <a:lstStyle>
            <a:lvl1pPr algn="r">
              <a:defRPr sz="3600">
                <a:solidFill>
                  <a:srgbClr val="0070C0"/>
                </a:solidFill>
                <a:effectLst>
                  <a:outerShdw blurRad="50800" dist="38100" dir="2700000" algn="tl" rotWithShape="0">
                    <a:prstClr val="black">
                      <a:alpha val="60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802227" y="1901951"/>
            <a:ext cx="10791153" cy="4428445"/>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76D79ED-3FA7-4EF8-964B-EB8BCFAB02F8}" type="datetimeFigureOut">
              <a:rPr lang="en-US" smtClean="0"/>
              <a:t>6/14/2021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75378426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38295" y="527605"/>
            <a:ext cx="8958692" cy="916230"/>
          </a:xfrm>
          <a:noFill/>
        </p:spPr>
        <p:txBody>
          <a:bodyPr>
            <a:normAutofit/>
          </a:bodyPr>
          <a:lstStyle>
            <a:lvl1pPr algn="l">
              <a:defRPr sz="3600">
                <a:solidFill>
                  <a:srgbClr val="0070C0"/>
                </a:solidFill>
                <a:effectLst>
                  <a:outerShdw blurRad="50800" dist="38100" dir="2700000" algn="tl" rotWithShape="0">
                    <a:prstClr val="black">
                      <a:alpha val="60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2838295" y="1596540"/>
            <a:ext cx="8958691" cy="4733854"/>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76D79ED-3FA7-4EF8-964B-EB8BCFAB02F8}" type="datetimeFigureOut">
              <a:rPr lang="en-US" smtClean="0"/>
              <a:pPr/>
              <a:t>6/14/2021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pPr/>
              <a:t>‹#›</a:t>
            </a:fld>
            <a:endParaRPr lang="en-US"/>
          </a:p>
        </p:txBody>
      </p:sp>
    </p:spTree>
    <p:extLst>
      <p:ext uri="{BB962C8B-B14F-4D97-AF65-F5344CB8AC3E}">
        <p14:creationId xmlns:p14="http://schemas.microsoft.com/office/powerpoint/2010/main" val="2398937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76D79ED-3FA7-4EF8-964B-EB8BCFAB02F8}" type="datetimeFigureOut">
              <a:rPr lang="en-US" smtClean="0"/>
              <a:t>6/14/2021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311384931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76D79ED-3FA7-4EF8-964B-EB8BCFAB02F8}" type="datetimeFigureOut">
              <a:rPr lang="en-US" smtClean="0"/>
              <a:t>6/14/2021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3473158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619" y="374901"/>
            <a:ext cx="11198367" cy="763525"/>
          </a:xfrm>
        </p:spPr>
        <p:txBody>
          <a:bodyPr>
            <a:normAutofit/>
          </a:bodyPr>
          <a:lstStyle>
            <a:lvl1pPr algn="r">
              <a:defRPr sz="3600">
                <a:solidFill>
                  <a:srgbClr val="0070C0"/>
                </a:solidFill>
                <a:effectLst>
                  <a:outerShdw blurRad="50800" dist="38100" dir="2700000" algn="tl" rotWithShape="0">
                    <a:prstClr val="black">
                      <a:alpha val="60000"/>
                    </a:prstClr>
                  </a:outerShdw>
                </a:effectLst>
              </a:defRPr>
            </a:lvl1pPr>
          </a:lstStyle>
          <a:p>
            <a:r>
              <a:rPr lang="en-US" smtClean="0"/>
              <a:t>Click to edit Master title style</a:t>
            </a:r>
            <a:endParaRPr lang="en-US" dirty="0"/>
          </a:p>
        </p:txBody>
      </p:sp>
      <p:sp>
        <p:nvSpPr>
          <p:cNvPr id="3" name="Text Placeholder 2"/>
          <p:cNvSpPr>
            <a:spLocks noGrp="1"/>
          </p:cNvSpPr>
          <p:nvPr>
            <p:ph type="body" idx="1"/>
          </p:nvPr>
        </p:nvSpPr>
        <p:spPr>
          <a:xfrm>
            <a:off x="598620" y="1901950"/>
            <a:ext cx="5397899" cy="610820"/>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98621" y="2512771"/>
            <a:ext cx="5397897" cy="3311079"/>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96000" y="1882908"/>
            <a:ext cx="5633547" cy="63976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096001" y="2512771"/>
            <a:ext cx="5633545" cy="3311079"/>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76D79ED-3FA7-4EF8-964B-EB8BCFAB02F8}" type="datetimeFigureOut">
              <a:rPr lang="en-US" smtClean="0"/>
              <a:t>6/14/2021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56887011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76D79ED-3FA7-4EF8-964B-EB8BCFAB02F8}" type="datetimeFigureOut">
              <a:rPr lang="en-US" smtClean="0"/>
              <a:t>6/14/2021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67386151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6D79ED-3FA7-4EF8-964B-EB8BCFAB02F8}" type="datetimeFigureOut">
              <a:rPr lang="en-US" smtClean="0"/>
              <a:t>6/14/2021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35346742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6D79ED-3FA7-4EF8-964B-EB8BCFAB02F8}" type="datetimeFigureOut">
              <a:rPr lang="en-US" smtClean="0"/>
              <a:t>6/14/2021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83619578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6D79ED-3FA7-4EF8-964B-EB8BCFAB02F8}" type="datetimeFigureOut">
              <a:rPr lang="en-US" smtClean="0"/>
              <a:pPr/>
              <a:t>6/14/2021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F12CB2-7F2C-47B9-AE70-22A94B49F233}" type="slidenum">
              <a:rPr lang="en-US" smtClean="0"/>
              <a:pPr/>
              <a:t>‹#›</a:t>
            </a:fld>
            <a:endParaRPr lang="en-US"/>
          </a:p>
        </p:txBody>
      </p:sp>
      <p:pic>
        <p:nvPicPr>
          <p:cNvPr id="7" name="Picture 6"/>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rot="16200000">
            <a:off x="-610475" y="4914981"/>
            <a:ext cx="896556" cy="324395"/>
          </a:xfrm>
          <a:prstGeom prst="rect">
            <a:avLst/>
          </a:prstGeom>
        </p:spPr>
      </p:pic>
      <p:sp>
        <p:nvSpPr>
          <p:cNvPr id="8" name="TextBox 7"/>
          <p:cNvSpPr txBox="1"/>
          <p:nvPr userDrawn="1"/>
        </p:nvSpPr>
        <p:spPr>
          <a:xfrm rot="16200000">
            <a:off x="-2113768" y="2546065"/>
            <a:ext cx="3888671" cy="276999"/>
          </a:xfrm>
          <a:prstGeom prst="rect">
            <a:avLst/>
          </a:prstGeom>
          <a:noFill/>
        </p:spPr>
        <p:txBody>
          <a:bodyPr wrap="square" rtlCol="0" anchor="ctr">
            <a:spAutoFit/>
          </a:bodyPr>
          <a:lstStyle/>
          <a:p>
            <a:r>
              <a:rPr lang="bs-Latn-BA" sz="1200" dirty="0">
                <a:solidFill>
                  <a:schemeClr val="bg1">
                    <a:lumMod val="65000"/>
                  </a:schemeClr>
                </a:solidFill>
              </a:rPr>
              <a:t>Find</a:t>
            </a:r>
            <a:r>
              <a:rPr lang="bs-Latn-BA" sz="1200" baseline="0" dirty="0">
                <a:solidFill>
                  <a:schemeClr val="bg1">
                    <a:lumMod val="65000"/>
                  </a:schemeClr>
                </a:solidFill>
              </a:rPr>
              <a:t> m</a:t>
            </a:r>
            <a:r>
              <a:rPr lang="bs-Latn-BA" sz="1200" dirty="0">
                <a:solidFill>
                  <a:schemeClr val="bg1">
                    <a:lumMod val="65000"/>
                  </a:schemeClr>
                </a:solidFill>
              </a:rPr>
              <a:t>ore PowerPoint templates</a:t>
            </a:r>
            <a:r>
              <a:rPr lang="bs-Latn-BA" sz="1200" baseline="0" dirty="0">
                <a:solidFill>
                  <a:schemeClr val="bg1">
                    <a:lumMod val="65000"/>
                  </a:schemeClr>
                </a:solidFill>
              </a:rPr>
              <a:t> on </a:t>
            </a:r>
            <a:r>
              <a:rPr lang="bs-Latn-BA" sz="1200" b="1" baseline="0" dirty="0">
                <a:solidFill>
                  <a:schemeClr val="bg1">
                    <a:lumMod val="65000"/>
                  </a:schemeClr>
                </a:solidFill>
              </a:rPr>
              <a:t>prezentr.com</a:t>
            </a:r>
            <a:r>
              <a:rPr lang="bs-Latn-BA" sz="1200" baseline="0" dirty="0">
                <a:solidFill>
                  <a:schemeClr val="bg1">
                    <a:lumMod val="65000"/>
                  </a:schemeClr>
                </a:solidFill>
              </a:rPr>
              <a:t>!</a:t>
            </a:r>
            <a:endParaRPr lang="en-US" sz="1200" dirty="0">
              <a:solidFill>
                <a:schemeClr val="bg1">
                  <a:lumMod val="65000"/>
                </a:schemeClr>
              </a:solidFill>
            </a:endParaRPr>
          </a:p>
        </p:txBody>
      </p:sp>
    </p:spTree>
    <p:extLst>
      <p:ext uri="{BB962C8B-B14F-4D97-AF65-F5344CB8AC3E}">
        <p14:creationId xmlns:p14="http://schemas.microsoft.com/office/powerpoint/2010/main" val="1921043768"/>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Lst>
  <p:transition>
    <p:fade thruBlk="1"/>
  </p:transition>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developer.mozilla.org/en-US/docs/Web/HTTP/Overview"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developer.mozilla.org/en-US/docs/Web/HTTP/Overview"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eveloper.mozilla.org/en-US/docs/Web/HTTP/Overview" TargetMode="External"/><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hyperlink" Target="https://www.freecodecamp.org/news/http-and-everything-you-need-to-know-about-it/"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developer.mozilla.org/en-US/docs/Web/HTTP/Overview" TargetMode="External"/><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hyperlink" Target="https://www.freecodecamp.org/news/http-and-everything-you-need-to-know-about-it/"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developer.mozilla.org/en-US/docs/Web/HTTP/Overview"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www.freecodecamp.org/news/http-and-everything-you-need-to-know-about-it/" TargetMode="External"/></Relationships>
</file>

<file path=ppt/slides/_rels/slide15.xml.rels><?xml version="1.0" encoding="UTF-8" standalone="yes"?>
<Relationships xmlns="http://schemas.openxmlformats.org/package/2006/relationships"><Relationship Id="rId2" Type="http://schemas.openxmlformats.org/officeDocument/2006/relationships/hyperlink" Target="https://developer.mozilla.org/en-US/docs/Web/HTTP/Overview"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developer.mozilla.org/en-US/docs/Web/HTTP/Overview"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wespeakiot.com/application-protocols-for-the-internet-of-thing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www.wespeakiot.com/application-protocols-for-the-internet-of-things/"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wespeakiot.com/application-protocols-for-the-internet-of-thing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wespeakiot.com/application-protocols-for-the-internet-of-thing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developer.ibm.com/articles/iot-mqtt-why-good-for-iot/"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developer.ibm.com/articles/iot-mqtt-why-good-for-iot/"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blog.opto22.com/optoblog/request-response-vs-pub-sub-part-1"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blog.opto22.com/optoblog/request-response-vs-pub-sub-part-1"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blog.opto22.com/optoblog/request-response-vs-pub-sub-part-1"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blog.opto22.com/optoblog/request-response-vs-pub-sub-part-2"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blog.opto22.com/optoblog/request-response-vs-pub-sub-part-2"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42.xml.rels><?xml version="1.0" encoding="UTF-8" standalone="yes"?>
<Relationships xmlns="http://schemas.openxmlformats.org/package/2006/relationships"><Relationship Id="rId3" Type="http://schemas.openxmlformats.org/officeDocument/2006/relationships/hyperlink" Target="https://blog.opto22.com/optoblog/request-response-vs-pub-sub-part-2"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43.xml.rels><?xml version="1.0" encoding="UTF-8" standalone="yes"?>
<Relationships xmlns="http://schemas.openxmlformats.org/package/2006/relationships"><Relationship Id="rId3" Type="http://schemas.openxmlformats.org/officeDocument/2006/relationships/hyperlink" Target="https://blog.opto22.com/optoblog/request-response-vs-pub-sub-part-2"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wespeakiot.com/application-protocols-for-the-internet-of-things/"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rfwireless-world.com/Terminology/Difference-between-CoAP-and-HTTP.html"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rfwireless-world.com/Terminology/Difference-between-CoAP-and-HTTP.html"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wespeakiot.com/application-protocols-for-the-internet-of-things/"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wespeakiot.com/application-protocols-for-the-internet-of-things/"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www.wespeakiot.com/application-protocols-for-the-internet-of-things/"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www.rfwireless-world.com/Terminology/Difference-between-CoAP-and-HTTP.html"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webcache.googleusercontent.com/search?q=cache:Xf5S89tdunkJ:https://developer.ibm.com/articles/iot-mqtt-why-good-for-iot/+&amp;cd=10&amp;hl=en&amp;ct=clnk&amp;gl=ir"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thenewstack.io/mqtt-protocol-iot/"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hyperlink" Target="https://thenewstack.io/mqtt-protocol-iot/" TargetMode="External"/><Relationship Id="rId3" Type="http://schemas.openxmlformats.org/officeDocument/2006/relationships/hyperlink" Target="http://www.hivemq.com/" TargetMode="External"/><Relationship Id="rId7" Type="http://schemas.openxmlformats.org/officeDocument/2006/relationships/hyperlink" Target="http://mosquitto.org/"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hyperlink" Target="http://litmusautomation.com/" TargetMode="External"/><Relationship Id="rId5" Type="http://schemas.openxmlformats.org/officeDocument/2006/relationships/hyperlink" Target="https://aws.amazon.com/iot/" TargetMode="External"/><Relationship Id="rId4" Type="http://schemas.openxmlformats.org/officeDocument/2006/relationships/hyperlink" Target="https://xively.com/" TargetMode="Externa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thenewstack.io/mqtt-protocol-iot/"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blog.opto22.com/optoblog/request-response-vs-pub-sub-part-1"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medium.com/mqtt-buddy/mqtt-vs-http-which-one-is-the-best-for-iot-c868169b3105"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s://medium.com/mqtt-buddy/mqtt-vs-http-which-one-is-the-best-for-iot-c868169b3105"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iotdunia.com/mqtt-and-http/"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126730" y="1596540"/>
            <a:ext cx="5303903" cy="1527050"/>
          </a:xfrm>
        </p:spPr>
        <p:txBody>
          <a:bodyPr>
            <a:normAutofit/>
          </a:bodyPr>
          <a:lstStyle/>
          <a:p>
            <a:pPr algn="ctr"/>
            <a:r>
              <a:rPr lang="en-US" dirty="0" smtClean="0">
                <a:latin typeface="Comic Sans MS" panose="030F0702030302020204" pitchFamily="66" charset="0"/>
              </a:rPr>
              <a:t>Internet of Things</a:t>
            </a:r>
            <a:endParaRPr lang="en-US" dirty="0">
              <a:latin typeface="Comic Sans MS" panose="030F0702030302020204" pitchFamily="66" charset="0"/>
            </a:endParaRPr>
          </a:p>
        </p:txBody>
      </p:sp>
      <p:sp>
        <p:nvSpPr>
          <p:cNvPr id="3" name="Subtitle 2"/>
          <p:cNvSpPr>
            <a:spLocks noGrp="1"/>
          </p:cNvSpPr>
          <p:nvPr>
            <p:ph type="subTitle" idx="1"/>
          </p:nvPr>
        </p:nvSpPr>
        <p:spPr>
          <a:xfrm>
            <a:off x="2738735" y="3281516"/>
            <a:ext cx="7006092" cy="3100589"/>
          </a:xfrm>
        </p:spPr>
        <p:txBody>
          <a:bodyPr>
            <a:normAutofit fontScale="92500" lnSpcReduction="10000"/>
          </a:bodyPr>
          <a:lstStyle/>
          <a:p>
            <a:pPr algn="ctr"/>
            <a:r>
              <a:rPr lang="en-US" b="1" dirty="0" smtClean="0">
                <a:latin typeface="Comic Sans MS" panose="030F0702030302020204" pitchFamily="66" charset="0"/>
              </a:rPr>
              <a:t>Lecture 5: </a:t>
            </a:r>
            <a:r>
              <a:rPr lang="en-US" b="1" dirty="0" err="1" smtClean="0">
                <a:latin typeface="Comic Sans MS" panose="030F0702030302020204" pitchFamily="66" charset="0"/>
              </a:rPr>
              <a:t>IoT</a:t>
            </a:r>
            <a:r>
              <a:rPr lang="en-US" b="1" dirty="0" smtClean="0">
                <a:latin typeface="Comic Sans MS" panose="030F0702030302020204" pitchFamily="66" charset="0"/>
              </a:rPr>
              <a:t> Transport and Application Protocols</a:t>
            </a:r>
          </a:p>
          <a:p>
            <a:pPr algn="ctr"/>
            <a:endParaRPr lang="en-US" b="1" dirty="0"/>
          </a:p>
          <a:p>
            <a:pPr algn="ctr"/>
            <a:r>
              <a:rPr lang="en-US" dirty="0" smtClean="0">
                <a:latin typeface="Comic Sans MS" panose="030F0702030302020204" pitchFamily="66" charset="0"/>
              </a:rPr>
              <a:t>Mehdi </a:t>
            </a:r>
            <a:r>
              <a:rPr lang="en-US" dirty="0" err="1" smtClean="0">
                <a:latin typeface="Comic Sans MS" panose="030F0702030302020204" pitchFamily="66" charset="0"/>
              </a:rPr>
              <a:t>Rasti</a:t>
            </a:r>
            <a:endParaRPr lang="en-US" dirty="0" smtClean="0">
              <a:latin typeface="Comic Sans MS" panose="030F0702030302020204" pitchFamily="66" charset="0"/>
            </a:endParaRPr>
          </a:p>
          <a:p>
            <a:pPr algn="ctr"/>
            <a:r>
              <a:rPr lang="en-US" dirty="0" err="1" smtClean="0">
                <a:latin typeface="Comic Sans MS" panose="030F0702030302020204" pitchFamily="66" charset="0"/>
              </a:rPr>
              <a:t>Amirkabir</a:t>
            </a:r>
            <a:r>
              <a:rPr lang="en-US" dirty="0" smtClean="0">
                <a:latin typeface="Comic Sans MS" panose="030F0702030302020204" pitchFamily="66" charset="0"/>
              </a:rPr>
              <a:t> University of Technology</a:t>
            </a:r>
          </a:p>
          <a:p>
            <a:pPr algn="ctr"/>
            <a:endParaRPr lang="en-US" dirty="0" smtClean="0">
              <a:latin typeface="Comic Sans MS" panose="030F0702030302020204" pitchFamily="66" charset="0"/>
            </a:endParaRPr>
          </a:p>
          <a:p>
            <a:pPr algn="ctr"/>
            <a:r>
              <a:rPr lang="en-US" sz="2400" dirty="0">
                <a:latin typeface="Comic Sans MS" panose="030F0702030302020204" pitchFamily="66" charset="0"/>
              </a:rPr>
              <a:t>S</a:t>
            </a:r>
            <a:r>
              <a:rPr lang="en-US" sz="2400" dirty="0" smtClean="0">
                <a:latin typeface="Comic Sans MS" panose="030F0702030302020204" pitchFamily="66" charset="0"/>
              </a:rPr>
              <a:t>pring 2020</a:t>
            </a:r>
            <a:endParaRPr lang="en-US" sz="2400" dirty="0">
              <a:latin typeface="Comic Sans MS" panose="030F0702030302020204" pitchFamily="66" charset="0"/>
            </a:endParaRPr>
          </a:p>
        </p:txBody>
      </p:sp>
    </p:spTree>
    <p:extLst>
      <p:ext uri="{BB962C8B-B14F-4D97-AF65-F5344CB8AC3E}">
        <p14:creationId xmlns:p14="http://schemas.microsoft.com/office/powerpoint/2010/main" val="7209288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Comic Sans MS" panose="030F0702030302020204" pitchFamily="66" charset="0"/>
              </a:rPr>
              <a:t>Review of </a:t>
            </a:r>
            <a:r>
              <a:rPr lang="en-US" dirty="0" smtClean="0">
                <a:latin typeface="Comic Sans MS" panose="030F0702030302020204" pitchFamily="66" charset="0"/>
              </a:rPr>
              <a:t>HTPP</a:t>
            </a:r>
            <a:endParaRPr lang="en-US" dirty="0"/>
          </a:p>
        </p:txBody>
      </p:sp>
      <p:sp>
        <p:nvSpPr>
          <p:cNvPr id="3" name="Content Placeholder 2"/>
          <p:cNvSpPr>
            <a:spLocks noGrp="1"/>
          </p:cNvSpPr>
          <p:nvPr>
            <p:ph idx="1"/>
          </p:nvPr>
        </p:nvSpPr>
        <p:spPr>
          <a:xfrm>
            <a:off x="802227" y="1535085"/>
            <a:ext cx="10791153" cy="4795312"/>
          </a:xfrm>
        </p:spPr>
        <p:txBody>
          <a:bodyPr>
            <a:normAutofit/>
          </a:bodyPr>
          <a:lstStyle/>
          <a:p>
            <a:r>
              <a:rPr lang="en-US" b="1" dirty="0"/>
              <a:t>HTTP</a:t>
            </a:r>
            <a:r>
              <a:rPr lang="en-US" dirty="0"/>
              <a:t> is a protocol which allows the fetching of resources, such as HTML documents. </a:t>
            </a:r>
            <a:endParaRPr lang="en-US" dirty="0" smtClean="0"/>
          </a:p>
          <a:p>
            <a:endParaRPr lang="en-US" dirty="0" smtClean="0"/>
          </a:p>
          <a:p>
            <a:r>
              <a:rPr lang="en-US" dirty="0" smtClean="0"/>
              <a:t>It </a:t>
            </a:r>
            <a:r>
              <a:rPr lang="en-US" dirty="0"/>
              <a:t>is the foundation of any data exchange on the Web and it is a client-server protocol, which means requests are initiated by the recipient, usually the Web browser. </a:t>
            </a:r>
            <a:endParaRPr lang="en-US" dirty="0" smtClean="0"/>
          </a:p>
          <a:p>
            <a:endParaRPr lang="en-US" dirty="0" smtClean="0"/>
          </a:p>
          <a:p>
            <a:r>
              <a:rPr lang="en-US" dirty="0" smtClean="0"/>
              <a:t>A </a:t>
            </a:r>
            <a:r>
              <a:rPr lang="en-US" dirty="0"/>
              <a:t>complete document is reconstructed from the different sub-documents fetched, for instance text, layout description, images, videos, scripts, and more.</a:t>
            </a:r>
          </a:p>
        </p:txBody>
      </p:sp>
      <p:sp>
        <p:nvSpPr>
          <p:cNvPr id="5" name="TextBox 4"/>
          <p:cNvSpPr txBox="1"/>
          <p:nvPr/>
        </p:nvSpPr>
        <p:spPr>
          <a:xfrm>
            <a:off x="115910" y="6534382"/>
            <a:ext cx="11477470" cy="338554"/>
          </a:xfrm>
          <a:prstGeom prst="rect">
            <a:avLst/>
          </a:prstGeom>
          <a:noFill/>
        </p:spPr>
        <p:txBody>
          <a:bodyPr wrap="square" rtlCol="0">
            <a:spAutoFit/>
          </a:bodyPr>
          <a:lstStyle/>
          <a:p>
            <a:r>
              <a:rPr lang="en-US" sz="1600" b="1" dirty="0"/>
              <a:t>An overview of </a:t>
            </a:r>
            <a:r>
              <a:rPr lang="en-US" sz="1600" b="1" dirty="0" smtClean="0"/>
              <a:t>HTTP, Online Available,</a:t>
            </a:r>
            <a:r>
              <a:rPr lang="en-US" sz="1600" dirty="0">
                <a:hlinkClick r:id="rId2"/>
              </a:rPr>
              <a:t> https://developer.mozilla.org/en-US/docs/Web/HTTP/Overview</a:t>
            </a:r>
            <a:r>
              <a:rPr lang="en-US" sz="1600" b="1" dirty="0" smtClean="0"/>
              <a:t> </a:t>
            </a:r>
            <a:endParaRPr lang="en-US" sz="1600" b="1" dirty="0"/>
          </a:p>
        </p:txBody>
      </p:sp>
    </p:spTree>
    <p:extLst>
      <p:ext uri="{BB962C8B-B14F-4D97-AF65-F5344CB8AC3E}">
        <p14:creationId xmlns:p14="http://schemas.microsoft.com/office/powerpoint/2010/main" val="34132703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Comic Sans MS" panose="030F0702030302020204" pitchFamily="66" charset="0"/>
              </a:rPr>
              <a:t>Review of </a:t>
            </a:r>
            <a:r>
              <a:rPr lang="en-US" dirty="0" smtClean="0">
                <a:latin typeface="Comic Sans MS" panose="030F0702030302020204" pitchFamily="66" charset="0"/>
              </a:rPr>
              <a:t>HTPP</a:t>
            </a:r>
            <a:endParaRPr lang="en-US" dirty="0"/>
          </a:p>
        </p:txBody>
      </p:sp>
      <p:sp>
        <p:nvSpPr>
          <p:cNvPr id="4" name="TextBox 3"/>
          <p:cNvSpPr txBox="1"/>
          <p:nvPr/>
        </p:nvSpPr>
        <p:spPr>
          <a:xfrm>
            <a:off x="115910" y="6534382"/>
            <a:ext cx="11477470" cy="338554"/>
          </a:xfrm>
          <a:prstGeom prst="rect">
            <a:avLst/>
          </a:prstGeom>
          <a:noFill/>
        </p:spPr>
        <p:txBody>
          <a:bodyPr wrap="square" rtlCol="0">
            <a:spAutoFit/>
          </a:bodyPr>
          <a:lstStyle/>
          <a:p>
            <a:r>
              <a:rPr lang="en-US" sz="1600" b="1" dirty="0"/>
              <a:t>An overview of </a:t>
            </a:r>
            <a:r>
              <a:rPr lang="en-US" sz="1600" b="1" dirty="0" smtClean="0"/>
              <a:t>HTTP, Online Available,</a:t>
            </a:r>
            <a:r>
              <a:rPr lang="en-US" sz="1600" dirty="0">
                <a:hlinkClick r:id="rId2"/>
              </a:rPr>
              <a:t> https://developer.mozilla.org/en-US/docs/Web/HTTP/Overview</a:t>
            </a:r>
            <a:r>
              <a:rPr lang="en-US" sz="1600" b="1" dirty="0" smtClean="0"/>
              <a:t> </a:t>
            </a:r>
            <a:endParaRPr lang="en-US" sz="1600" b="1" dirty="0"/>
          </a:p>
        </p:txBody>
      </p:sp>
      <p:pic>
        <p:nvPicPr>
          <p:cNvPr id="5122" name="Picture 2" descr="A Web document is the composition of different resources"/>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07080" y="1441502"/>
            <a:ext cx="7815817" cy="4597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47468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www.freecodecamp.org/news/content/images/2019/08/0-DTR8JpFZo31ht-K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5303" y="5303520"/>
            <a:ext cx="9525000" cy="175846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algn="l"/>
            <a:r>
              <a:rPr lang="en-US" dirty="0">
                <a:latin typeface="Comic Sans MS" panose="030F0702030302020204" pitchFamily="66" charset="0"/>
              </a:rPr>
              <a:t>Review of </a:t>
            </a:r>
            <a:r>
              <a:rPr lang="en-US" dirty="0" smtClean="0">
                <a:latin typeface="Comic Sans MS" panose="030F0702030302020204" pitchFamily="66" charset="0"/>
              </a:rPr>
              <a:t>HTPP</a:t>
            </a:r>
            <a:endParaRPr lang="en-US" dirty="0"/>
          </a:p>
        </p:txBody>
      </p:sp>
      <p:sp>
        <p:nvSpPr>
          <p:cNvPr id="3" name="Content Placeholder 2"/>
          <p:cNvSpPr>
            <a:spLocks noGrp="1"/>
          </p:cNvSpPr>
          <p:nvPr>
            <p:ph idx="1"/>
          </p:nvPr>
        </p:nvSpPr>
        <p:spPr>
          <a:xfrm>
            <a:off x="802227" y="1498209"/>
            <a:ext cx="10791153" cy="4832187"/>
          </a:xfrm>
        </p:spPr>
        <p:txBody>
          <a:bodyPr>
            <a:normAutofit/>
          </a:bodyPr>
          <a:lstStyle/>
          <a:p>
            <a:pPr fontAlgn="base"/>
            <a:r>
              <a:rPr lang="en-US" sz="2000" b="1" dirty="0"/>
              <a:t>URLs</a:t>
            </a:r>
          </a:p>
          <a:p>
            <a:pPr lvl="1" fontAlgn="base"/>
            <a:r>
              <a:rPr lang="en-US" sz="2000" dirty="0"/>
              <a:t>The URL (Uniform Resource Locator) is probably the most known concept of the Web. </a:t>
            </a:r>
            <a:endParaRPr lang="en-US" sz="2000" dirty="0" smtClean="0"/>
          </a:p>
          <a:p>
            <a:pPr lvl="1" fontAlgn="base"/>
            <a:endParaRPr lang="en-US" sz="2000" dirty="0" smtClean="0"/>
          </a:p>
          <a:p>
            <a:pPr lvl="1" fontAlgn="base"/>
            <a:r>
              <a:rPr lang="en-US" sz="2000" dirty="0" smtClean="0"/>
              <a:t>A </a:t>
            </a:r>
            <a:r>
              <a:rPr lang="en-US" sz="2000" dirty="0"/>
              <a:t>URL is a web address used to identify resources on the Web.</a:t>
            </a:r>
          </a:p>
          <a:p>
            <a:pPr lvl="1" fontAlgn="base"/>
            <a:endParaRPr lang="en-US" sz="2000" dirty="0" smtClean="0"/>
          </a:p>
          <a:p>
            <a:pPr lvl="1" fontAlgn="base"/>
            <a:r>
              <a:rPr lang="en-US" sz="2000" dirty="0" smtClean="0"/>
              <a:t>The </a:t>
            </a:r>
            <a:r>
              <a:rPr lang="en-US" sz="2000" dirty="0"/>
              <a:t>idea of the web is structured around resources</a:t>
            </a:r>
            <a:r>
              <a:rPr lang="en-US" sz="2000" dirty="0" smtClean="0"/>
              <a:t>.</a:t>
            </a:r>
          </a:p>
          <a:p>
            <a:pPr lvl="1" fontAlgn="base"/>
            <a:endParaRPr lang="en-US" sz="2000" dirty="0" smtClean="0"/>
          </a:p>
          <a:p>
            <a:pPr lvl="1" fontAlgn="base"/>
            <a:r>
              <a:rPr lang="en-US" sz="2000" dirty="0" smtClean="0"/>
              <a:t>From </a:t>
            </a:r>
            <a:r>
              <a:rPr lang="en-US" sz="2000" dirty="0"/>
              <a:t>its beginnings the Web was the platform for sharing text/HTML files, documents, images </a:t>
            </a:r>
            <a:r>
              <a:rPr lang="en-US" sz="2000" dirty="0" err="1"/>
              <a:t>etc</a:t>
            </a:r>
            <a:r>
              <a:rPr lang="en-US" sz="2000" dirty="0"/>
              <a:t>, and as such it can be considered a collection of resources.</a:t>
            </a:r>
          </a:p>
          <a:p>
            <a:pPr marL="0" indent="0">
              <a:buNone/>
            </a:pPr>
            <a:endParaRPr lang="en-US" sz="2000" dirty="0"/>
          </a:p>
        </p:txBody>
      </p:sp>
      <p:sp>
        <p:nvSpPr>
          <p:cNvPr id="5" name="TextBox 4"/>
          <p:cNvSpPr txBox="1"/>
          <p:nvPr/>
        </p:nvSpPr>
        <p:spPr>
          <a:xfrm>
            <a:off x="115909" y="6506246"/>
            <a:ext cx="12076091" cy="307777"/>
          </a:xfrm>
          <a:prstGeom prst="rect">
            <a:avLst/>
          </a:prstGeom>
          <a:noFill/>
        </p:spPr>
        <p:txBody>
          <a:bodyPr wrap="square" rtlCol="0">
            <a:spAutoFit/>
          </a:bodyPr>
          <a:lstStyle/>
          <a:p>
            <a:r>
              <a:rPr lang="en-US" sz="1400" b="1" dirty="0"/>
              <a:t>An introduction to HTTP: everything you need to </a:t>
            </a:r>
            <a:r>
              <a:rPr lang="en-US" sz="1400" b="1" dirty="0" smtClean="0"/>
              <a:t>know, Online Available,</a:t>
            </a:r>
            <a:r>
              <a:rPr lang="en-US" sz="1400" dirty="0">
                <a:hlinkClick r:id="rId3"/>
              </a:rPr>
              <a:t> </a:t>
            </a:r>
            <a:r>
              <a:rPr lang="en-US" sz="1400" dirty="0">
                <a:hlinkClick r:id="rId4"/>
              </a:rPr>
              <a:t>https://www.freecodecamp.org/news/http-and-everything-you-need-to-know-about-it/</a:t>
            </a:r>
            <a:endParaRPr lang="en-US" sz="1400" b="1" dirty="0"/>
          </a:p>
        </p:txBody>
      </p:sp>
    </p:spTree>
    <p:extLst>
      <p:ext uri="{BB962C8B-B14F-4D97-AF65-F5344CB8AC3E}">
        <p14:creationId xmlns:p14="http://schemas.microsoft.com/office/powerpoint/2010/main" val="5927402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www.freecodecamp.org/news/content/images/2019/08/0-DTR8JpFZo31ht-K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509" y="1314276"/>
            <a:ext cx="9525000" cy="175846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802227" y="2264897"/>
            <a:ext cx="10791153" cy="4065499"/>
          </a:xfrm>
        </p:spPr>
        <p:txBody>
          <a:bodyPr>
            <a:normAutofit/>
          </a:bodyPr>
          <a:lstStyle/>
          <a:p>
            <a:pPr fontAlgn="base"/>
            <a:r>
              <a:rPr lang="en-US" b="1" dirty="0" smtClean="0"/>
              <a:t>Domain</a:t>
            </a:r>
            <a:r>
              <a:rPr lang="en-US" b="1" dirty="0"/>
              <a:t> </a:t>
            </a:r>
            <a:r>
              <a:rPr lang="en-US" dirty="0"/>
              <a:t>— Name that is used to identify one or more IP addresses where the resource is located.</a:t>
            </a:r>
          </a:p>
          <a:p>
            <a:pPr fontAlgn="base"/>
            <a:r>
              <a:rPr lang="en-US" b="1" dirty="0"/>
              <a:t>Path </a:t>
            </a:r>
            <a:r>
              <a:rPr lang="en-US" dirty="0"/>
              <a:t>—Specifies the resource location on the server. It uses the same logic as a resource location used on the device where you are reading this article (i.e. /search/cars/VWBeetle.pdf or C:/my cars/VWBeetle.pdf).</a:t>
            </a:r>
          </a:p>
          <a:p>
            <a:pPr fontAlgn="base"/>
            <a:r>
              <a:rPr lang="en-US" b="1" dirty="0"/>
              <a:t>Parameters </a:t>
            </a:r>
            <a:r>
              <a:rPr lang="en-US" dirty="0"/>
              <a:t>— Additional data used to identify or filter the resource on the server.</a:t>
            </a:r>
          </a:p>
          <a:p>
            <a:pPr marL="0" indent="0">
              <a:buNone/>
            </a:pPr>
            <a:endParaRPr lang="en-US" sz="2400" dirty="0"/>
          </a:p>
        </p:txBody>
      </p:sp>
      <p:sp>
        <p:nvSpPr>
          <p:cNvPr id="2" name="Title 1"/>
          <p:cNvSpPr>
            <a:spLocks noGrp="1"/>
          </p:cNvSpPr>
          <p:nvPr>
            <p:ph type="title"/>
          </p:nvPr>
        </p:nvSpPr>
        <p:spPr/>
        <p:txBody>
          <a:bodyPr/>
          <a:lstStyle/>
          <a:p>
            <a:pPr algn="l"/>
            <a:r>
              <a:rPr lang="en-US" dirty="0">
                <a:latin typeface="Comic Sans MS" panose="030F0702030302020204" pitchFamily="66" charset="0"/>
              </a:rPr>
              <a:t>Review of </a:t>
            </a:r>
            <a:r>
              <a:rPr lang="en-US" dirty="0" smtClean="0">
                <a:latin typeface="Comic Sans MS" panose="030F0702030302020204" pitchFamily="66" charset="0"/>
              </a:rPr>
              <a:t>HTPP</a:t>
            </a:r>
            <a:endParaRPr lang="en-US" dirty="0"/>
          </a:p>
        </p:txBody>
      </p:sp>
      <p:sp>
        <p:nvSpPr>
          <p:cNvPr id="5" name="TextBox 4"/>
          <p:cNvSpPr txBox="1"/>
          <p:nvPr/>
        </p:nvSpPr>
        <p:spPr>
          <a:xfrm>
            <a:off x="115909" y="6506246"/>
            <a:ext cx="12076091" cy="307777"/>
          </a:xfrm>
          <a:prstGeom prst="rect">
            <a:avLst/>
          </a:prstGeom>
          <a:noFill/>
        </p:spPr>
        <p:txBody>
          <a:bodyPr wrap="square" rtlCol="0">
            <a:spAutoFit/>
          </a:bodyPr>
          <a:lstStyle/>
          <a:p>
            <a:r>
              <a:rPr lang="en-US" sz="1400" b="1" dirty="0"/>
              <a:t>An introduction to HTTP: everything you need to </a:t>
            </a:r>
            <a:r>
              <a:rPr lang="en-US" sz="1400" b="1" dirty="0" smtClean="0"/>
              <a:t>know, Online Available,</a:t>
            </a:r>
            <a:r>
              <a:rPr lang="en-US" sz="1400" dirty="0">
                <a:hlinkClick r:id="rId3"/>
              </a:rPr>
              <a:t> </a:t>
            </a:r>
            <a:r>
              <a:rPr lang="en-US" sz="1400" dirty="0">
                <a:hlinkClick r:id="rId4"/>
              </a:rPr>
              <a:t>https://www.freecodecamp.org/news/http-and-everything-you-need-to-know-about-it/</a:t>
            </a:r>
            <a:endParaRPr lang="en-US" sz="1400" b="1" dirty="0"/>
          </a:p>
        </p:txBody>
      </p:sp>
    </p:spTree>
    <p:extLst>
      <p:ext uri="{BB962C8B-B14F-4D97-AF65-F5344CB8AC3E}">
        <p14:creationId xmlns:p14="http://schemas.microsoft.com/office/powerpoint/2010/main" val="13000129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2227" y="1681089"/>
            <a:ext cx="10791153" cy="4649307"/>
          </a:xfrm>
        </p:spPr>
        <p:txBody>
          <a:bodyPr>
            <a:normAutofit/>
          </a:bodyPr>
          <a:lstStyle/>
          <a:p>
            <a:pPr fontAlgn="base"/>
            <a:r>
              <a:rPr lang="en-US" b="1" dirty="0"/>
              <a:t>HTTP Requests</a:t>
            </a:r>
          </a:p>
          <a:p>
            <a:pPr lvl="1" fontAlgn="base"/>
            <a:r>
              <a:rPr lang="en-US" dirty="0"/>
              <a:t>In HTTP, every request must have an URL address. </a:t>
            </a:r>
            <a:endParaRPr lang="en-US" dirty="0" smtClean="0"/>
          </a:p>
          <a:p>
            <a:pPr lvl="1" fontAlgn="base"/>
            <a:r>
              <a:rPr lang="en-US" dirty="0" smtClean="0"/>
              <a:t>Additionally</a:t>
            </a:r>
            <a:r>
              <a:rPr lang="en-US" dirty="0"/>
              <a:t>, the request needs a method. </a:t>
            </a:r>
            <a:endParaRPr lang="en-US" dirty="0" smtClean="0"/>
          </a:p>
          <a:p>
            <a:pPr lvl="1" fontAlgn="base"/>
            <a:r>
              <a:rPr lang="en-US" dirty="0" smtClean="0"/>
              <a:t>The </a:t>
            </a:r>
            <a:r>
              <a:rPr lang="en-US" dirty="0"/>
              <a:t>four main HTTP methods are:</a:t>
            </a:r>
          </a:p>
          <a:p>
            <a:pPr lvl="1" fontAlgn="base"/>
            <a:r>
              <a:rPr lang="en-US" dirty="0"/>
              <a:t>GET</a:t>
            </a:r>
          </a:p>
          <a:p>
            <a:pPr lvl="1" fontAlgn="base"/>
            <a:r>
              <a:rPr lang="en-US" dirty="0"/>
              <a:t>PUT</a:t>
            </a:r>
          </a:p>
          <a:p>
            <a:pPr lvl="1" fontAlgn="base"/>
            <a:r>
              <a:rPr lang="en-US" dirty="0"/>
              <a:t>POST</a:t>
            </a:r>
          </a:p>
          <a:p>
            <a:pPr lvl="1" fontAlgn="base"/>
            <a:r>
              <a:rPr lang="en-US" dirty="0"/>
              <a:t>DELETE</a:t>
            </a:r>
          </a:p>
        </p:txBody>
      </p:sp>
      <p:sp>
        <p:nvSpPr>
          <p:cNvPr id="2" name="Title 1"/>
          <p:cNvSpPr>
            <a:spLocks noGrp="1"/>
          </p:cNvSpPr>
          <p:nvPr>
            <p:ph type="title"/>
          </p:nvPr>
        </p:nvSpPr>
        <p:spPr/>
        <p:txBody>
          <a:bodyPr/>
          <a:lstStyle/>
          <a:p>
            <a:pPr algn="l"/>
            <a:r>
              <a:rPr lang="en-US" dirty="0">
                <a:latin typeface="Comic Sans MS" panose="030F0702030302020204" pitchFamily="66" charset="0"/>
              </a:rPr>
              <a:t>Review of </a:t>
            </a:r>
            <a:r>
              <a:rPr lang="en-US" dirty="0" smtClean="0">
                <a:latin typeface="Comic Sans MS" panose="030F0702030302020204" pitchFamily="66" charset="0"/>
              </a:rPr>
              <a:t>HTPP</a:t>
            </a:r>
            <a:endParaRPr lang="en-US" dirty="0"/>
          </a:p>
        </p:txBody>
      </p:sp>
      <p:sp>
        <p:nvSpPr>
          <p:cNvPr id="5" name="TextBox 4"/>
          <p:cNvSpPr txBox="1"/>
          <p:nvPr/>
        </p:nvSpPr>
        <p:spPr>
          <a:xfrm>
            <a:off x="115909" y="6506246"/>
            <a:ext cx="12076091" cy="307777"/>
          </a:xfrm>
          <a:prstGeom prst="rect">
            <a:avLst/>
          </a:prstGeom>
          <a:noFill/>
        </p:spPr>
        <p:txBody>
          <a:bodyPr wrap="square" rtlCol="0">
            <a:spAutoFit/>
          </a:bodyPr>
          <a:lstStyle/>
          <a:p>
            <a:r>
              <a:rPr lang="en-US" sz="1400" b="1" dirty="0"/>
              <a:t>An introduction to HTTP: everything you need to </a:t>
            </a:r>
            <a:r>
              <a:rPr lang="en-US" sz="1400" b="1" dirty="0" smtClean="0"/>
              <a:t>know, Online Available,</a:t>
            </a:r>
            <a:r>
              <a:rPr lang="en-US" sz="1400" dirty="0">
                <a:hlinkClick r:id="rId3"/>
              </a:rPr>
              <a:t> </a:t>
            </a:r>
            <a:r>
              <a:rPr lang="en-US" sz="1400" dirty="0">
                <a:hlinkClick r:id="rId4"/>
              </a:rPr>
              <a:t>https://www.freecodecamp.org/news/http-and-everything-you-need-to-know-about-it/</a:t>
            </a:r>
            <a:endParaRPr lang="en-US" sz="1400" b="1" dirty="0"/>
          </a:p>
        </p:txBody>
      </p:sp>
    </p:spTree>
    <p:extLst>
      <p:ext uri="{BB962C8B-B14F-4D97-AF65-F5344CB8AC3E}">
        <p14:creationId xmlns:p14="http://schemas.microsoft.com/office/powerpoint/2010/main" val="28527931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Comic Sans MS" panose="030F0702030302020204" pitchFamily="66" charset="0"/>
              </a:rPr>
              <a:t>Review of </a:t>
            </a:r>
            <a:r>
              <a:rPr lang="en-US" dirty="0" smtClean="0">
                <a:latin typeface="Comic Sans MS" panose="030F0702030302020204" pitchFamily="66" charset="0"/>
              </a:rPr>
              <a:t>HTPP</a:t>
            </a:r>
            <a:endParaRPr lang="en-US" dirty="0"/>
          </a:p>
        </p:txBody>
      </p:sp>
      <p:sp>
        <p:nvSpPr>
          <p:cNvPr id="3" name="Content Placeholder 2"/>
          <p:cNvSpPr>
            <a:spLocks noGrp="1"/>
          </p:cNvSpPr>
          <p:nvPr>
            <p:ph idx="1"/>
          </p:nvPr>
        </p:nvSpPr>
        <p:spPr/>
        <p:txBody>
          <a:bodyPr>
            <a:normAutofit/>
          </a:bodyPr>
          <a:lstStyle/>
          <a:p>
            <a:r>
              <a:rPr lang="en-US" b="1" dirty="0"/>
              <a:t>HTTP flow</a:t>
            </a:r>
          </a:p>
          <a:p>
            <a:pPr lvl="1"/>
            <a:r>
              <a:rPr lang="en-US" dirty="0"/>
              <a:t>When a client wants to communicate with a server, either the final server or an intermediate proxy, it performs the following steps:</a:t>
            </a:r>
          </a:p>
          <a:p>
            <a:pPr lvl="2"/>
            <a:r>
              <a:rPr lang="en-US" dirty="0"/>
              <a:t>Open a TCP connection: </a:t>
            </a:r>
            <a:endParaRPr lang="en-US" dirty="0" smtClean="0"/>
          </a:p>
          <a:p>
            <a:pPr lvl="3"/>
            <a:r>
              <a:rPr lang="en-US" dirty="0" smtClean="0"/>
              <a:t>The </a:t>
            </a:r>
            <a:r>
              <a:rPr lang="en-US" dirty="0"/>
              <a:t>TCP connection is used to send a request, or several, and receive an answer. </a:t>
            </a:r>
            <a:endParaRPr lang="en-US" dirty="0" smtClean="0"/>
          </a:p>
          <a:p>
            <a:pPr lvl="3"/>
            <a:r>
              <a:rPr lang="en-US" dirty="0" smtClean="0"/>
              <a:t>The </a:t>
            </a:r>
            <a:r>
              <a:rPr lang="en-US" dirty="0"/>
              <a:t>client may open a new connection, reuse an existing connection, or open several TCP connections to the servers.</a:t>
            </a:r>
          </a:p>
          <a:p>
            <a:pPr lvl="2"/>
            <a:r>
              <a:rPr lang="en-US" dirty="0"/>
              <a:t>Send an HTTP message: </a:t>
            </a:r>
            <a:endParaRPr lang="en-US" dirty="0" smtClean="0"/>
          </a:p>
          <a:p>
            <a:pPr marL="0" indent="0">
              <a:buNone/>
            </a:pPr>
            <a:endParaRPr lang="en-US" dirty="0"/>
          </a:p>
        </p:txBody>
      </p:sp>
      <p:sp>
        <p:nvSpPr>
          <p:cNvPr id="5" name="TextBox 4"/>
          <p:cNvSpPr txBox="1"/>
          <p:nvPr/>
        </p:nvSpPr>
        <p:spPr>
          <a:xfrm>
            <a:off x="115910" y="6534382"/>
            <a:ext cx="11477470" cy="338554"/>
          </a:xfrm>
          <a:prstGeom prst="rect">
            <a:avLst/>
          </a:prstGeom>
          <a:noFill/>
        </p:spPr>
        <p:txBody>
          <a:bodyPr wrap="square" rtlCol="0">
            <a:spAutoFit/>
          </a:bodyPr>
          <a:lstStyle/>
          <a:p>
            <a:r>
              <a:rPr lang="en-US" sz="1600" b="1" dirty="0"/>
              <a:t>An overview of </a:t>
            </a:r>
            <a:r>
              <a:rPr lang="en-US" sz="1600" b="1" dirty="0" smtClean="0"/>
              <a:t>HTTP, Online Available,</a:t>
            </a:r>
            <a:r>
              <a:rPr lang="en-US" sz="1600" dirty="0">
                <a:hlinkClick r:id="rId2"/>
              </a:rPr>
              <a:t> https://developer.mozilla.org/en-US/docs/Web/HTTP/Overview</a:t>
            </a:r>
            <a:r>
              <a:rPr lang="en-US" sz="1600" b="1" dirty="0" smtClean="0"/>
              <a:t> </a:t>
            </a:r>
            <a:endParaRPr lang="en-US" sz="1600" b="1" dirty="0"/>
          </a:p>
        </p:txBody>
      </p:sp>
    </p:spTree>
    <p:extLst>
      <p:ext uri="{BB962C8B-B14F-4D97-AF65-F5344CB8AC3E}">
        <p14:creationId xmlns:p14="http://schemas.microsoft.com/office/powerpoint/2010/main" val="34640314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Comic Sans MS" panose="030F0702030302020204" pitchFamily="66" charset="0"/>
              </a:rPr>
              <a:t>Review of </a:t>
            </a:r>
            <a:r>
              <a:rPr lang="en-US" dirty="0" smtClean="0">
                <a:latin typeface="Comic Sans MS" panose="030F0702030302020204" pitchFamily="66" charset="0"/>
              </a:rPr>
              <a:t>HTPP</a:t>
            </a:r>
            <a:endParaRPr lang="en-US" dirty="0"/>
          </a:p>
        </p:txBody>
      </p:sp>
      <p:sp>
        <p:nvSpPr>
          <p:cNvPr id="3" name="Content Placeholder 2"/>
          <p:cNvSpPr>
            <a:spLocks noGrp="1"/>
          </p:cNvSpPr>
          <p:nvPr>
            <p:ph idx="1"/>
          </p:nvPr>
        </p:nvSpPr>
        <p:spPr/>
        <p:txBody>
          <a:bodyPr>
            <a:normAutofit fontScale="92500" lnSpcReduction="20000"/>
          </a:bodyPr>
          <a:lstStyle/>
          <a:p>
            <a:r>
              <a:rPr lang="en-US" dirty="0"/>
              <a:t>HTTP functions as a request–response protocol in the client–server computing model. </a:t>
            </a:r>
            <a:endParaRPr lang="en-US" dirty="0" smtClean="0"/>
          </a:p>
          <a:p>
            <a:endParaRPr lang="en-US" dirty="0" smtClean="0"/>
          </a:p>
          <a:p>
            <a:r>
              <a:rPr lang="en-US" dirty="0" smtClean="0"/>
              <a:t>A</a:t>
            </a:r>
            <a:r>
              <a:rPr lang="en-US" dirty="0"/>
              <a:t> web browser, for example, may be the </a:t>
            </a:r>
            <a:r>
              <a:rPr lang="en-US" i="1" dirty="0"/>
              <a:t>client</a:t>
            </a:r>
            <a:r>
              <a:rPr lang="en-US" dirty="0"/>
              <a:t> and an application running on a computer hosting a website may be the </a:t>
            </a:r>
            <a:r>
              <a:rPr lang="en-US" i="1" dirty="0"/>
              <a:t>server</a:t>
            </a:r>
            <a:r>
              <a:rPr lang="en-US" dirty="0"/>
              <a:t>. </a:t>
            </a:r>
            <a:endParaRPr lang="en-US" dirty="0" smtClean="0"/>
          </a:p>
          <a:p>
            <a:endParaRPr lang="en-US" dirty="0" smtClean="0"/>
          </a:p>
          <a:p>
            <a:r>
              <a:rPr lang="en-US" dirty="0" smtClean="0"/>
              <a:t>The </a:t>
            </a:r>
            <a:r>
              <a:rPr lang="en-US" dirty="0"/>
              <a:t>client submits an HTTP </a:t>
            </a:r>
            <a:r>
              <a:rPr lang="en-US" i="1" dirty="0"/>
              <a:t>request</a:t>
            </a:r>
            <a:r>
              <a:rPr lang="en-US" dirty="0"/>
              <a:t> message to the server. </a:t>
            </a:r>
            <a:endParaRPr lang="en-US" dirty="0" smtClean="0"/>
          </a:p>
          <a:p>
            <a:endParaRPr lang="en-US" dirty="0" smtClean="0"/>
          </a:p>
          <a:p>
            <a:r>
              <a:rPr lang="en-US" dirty="0" smtClean="0"/>
              <a:t>The </a:t>
            </a:r>
            <a:r>
              <a:rPr lang="en-US" dirty="0"/>
              <a:t>server, which provides </a:t>
            </a:r>
            <a:r>
              <a:rPr lang="en-US" i="1" dirty="0"/>
              <a:t>resources</a:t>
            </a:r>
            <a:r>
              <a:rPr lang="en-US" dirty="0"/>
              <a:t> such as HTML files and other content, or performs other functions on behalf of the client, returns </a:t>
            </a:r>
            <a:r>
              <a:rPr lang="en-US" dirty="0" smtClean="0"/>
              <a:t>a</a:t>
            </a:r>
            <a:r>
              <a:rPr lang="en-US" dirty="0"/>
              <a:t> </a:t>
            </a:r>
            <a:r>
              <a:rPr lang="en-US" i="1" dirty="0"/>
              <a:t>response</a:t>
            </a:r>
            <a:r>
              <a:rPr lang="en-US" dirty="0"/>
              <a:t> message to the client. </a:t>
            </a:r>
          </a:p>
        </p:txBody>
      </p:sp>
      <p:sp>
        <p:nvSpPr>
          <p:cNvPr id="5" name="TextBox 4"/>
          <p:cNvSpPr txBox="1"/>
          <p:nvPr/>
        </p:nvSpPr>
        <p:spPr>
          <a:xfrm>
            <a:off x="115910" y="6534382"/>
            <a:ext cx="11477470" cy="338554"/>
          </a:xfrm>
          <a:prstGeom prst="rect">
            <a:avLst/>
          </a:prstGeom>
          <a:noFill/>
        </p:spPr>
        <p:txBody>
          <a:bodyPr wrap="square" rtlCol="0">
            <a:spAutoFit/>
          </a:bodyPr>
          <a:lstStyle/>
          <a:p>
            <a:r>
              <a:rPr lang="en-US" sz="1600" b="1" dirty="0"/>
              <a:t>An overview of </a:t>
            </a:r>
            <a:r>
              <a:rPr lang="en-US" sz="1600" b="1" dirty="0" smtClean="0"/>
              <a:t>HTTP, Online Available,</a:t>
            </a:r>
            <a:r>
              <a:rPr lang="en-US" sz="1600" dirty="0">
                <a:hlinkClick r:id="rId2"/>
              </a:rPr>
              <a:t> https://developer.mozilla.org/en-US/docs/Web/HTTP/Overview</a:t>
            </a:r>
            <a:r>
              <a:rPr lang="en-US" sz="1600" b="1" dirty="0" smtClean="0"/>
              <a:t> </a:t>
            </a:r>
            <a:endParaRPr lang="en-US" sz="1600" b="1" dirty="0"/>
          </a:p>
        </p:txBody>
      </p:sp>
    </p:spTree>
    <p:extLst>
      <p:ext uri="{BB962C8B-B14F-4D97-AF65-F5344CB8AC3E}">
        <p14:creationId xmlns:p14="http://schemas.microsoft.com/office/powerpoint/2010/main" val="3412177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Comic Sans MS" panose="030F0702030302020204" pitchFamily="66" charset="0"/>
              </a:rPr>
              <a:t>Review of </a:t>
            </a:r>
            <a:r>
              <a:rPr lang="en-US" dirty="0" smtClean="0">
                <a:latin typeface="Comic Sans MS" panose="030F0702030302020204" pitchFamily="66" charset="0"/>
              </a:rPr>
              <a:t>HTPP</a:t>
            </a:r>
            <a:endParaRPr lang="en-US" dirty="0"/>
          </a:p>
        </p:txBody>
      </p:sp>
      <p:sp>
        <p:nvSpPr>
          <p:cNvPr id="4" name="TextBox 3"/>
          <p:cNvSpPr txBox="1"/>
          <p:nvPr/>
        </p:nvSpPr>
        <p:spPr>
          <a:xfrm>
            <a:off x="115910" y="6534382"/>
            <a:ext cx="11477470" cy="307777"/>
          </a:xfrm>
          <a:prstGeom prst="rect">
            <a:avLst/>
          </a:prstGeom>
          <a:noFill/>
        </p:spPr>
        <p:txBody>
          <a:bodyPr wrap="square" rtlCol="0">
            <a:spAutoFit/>
          </a:bodyPr>
          <a:lstStyle/>
          <a:p>
            <a:r>
              <a:rPr lang="en-US" sz="1400" dirty="0">
                <a:latin typeface="Comic Sans MS" panose="030F0702030302020204" pitchFamily="66" charset="0"/>
              </a:rPr>
              <a:t>* </a:t>
            </a:r>
            <a:r>
              <a:rPr lang="en-US" sz="1400" dirty="0">
                <a:solidFill>
                  <a:srgbClr val="FF0000"/>
                </a:solidFill>
                <a:latin typeface="Comic Sans MS" panose="030F0702030302020204" pitchFamily="66" charset="0"/>
              </a:rPr>
              <a:t>IoT Fundamentals: Networking Technologies, Protocols, and Use Cases for the Internet of Thing</a:t>
            </a:r>
            <a:r>
              <a:rPr lang="en-US" sz="1400" dirty="0">
                <a:latin typeface="Comic Sans MS" panose="030F0702030302020204" pitchFamily="66" charset="0"/>
              </a:rPr>
              <a:t>, Cisco press, 2017</a:t>
            </a:r>
          </a:p>
        </p:txBody>
      </p:sp>
      <p:pic>
        <p:nvPicPr>
          <p:cNvPr id="10242" name="Picture 2" descr="Request-response communication model with multiple servers and client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70929" y="2089052"/>
            <a:ext cx="8739163" cy="3512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6119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Comic Sans MS" panose="030F0702030302020204" pitchFamily="66" charset="0"/>
              </a:rPr>
              <a:t>Review of </a:t>
            </a:r>
            <a:r>
              <a:rPr lang="en-US" dirty="0" smtClean="0">
                <a:latin typeface="Comic Sans MS" panose="030F0702030302020204" pitchFamily="66" charset="0"/>
              </a:rPr>
              <a:t>HTTP</a:t>
            </a:r>
            <a:endParaRPr lang="en-US" dirty="0"/>
          </a:p>
        </p:txBody>
      </p:sp>
      <p:sp>
        <p:nvSpPr>
          <p:cNvPr id="3" name="Content Placeholder 2"/>
          <p:cNvSpPr>
            <a:spLocks noGrp="1"/>
          </p:cNvSpPr>
          <p:nvPr>
            <p:ph idx="1"/>
          </p:nvPr>
        </p:nvSpPr>
        <p:spPr/>
        <p:txBody>
          <a:bodyPr>
            <a:normAutofit fontScale="92500" lnSpcReduction="10000"/>
          </a:bodyPr>
          <a:lstStyle/>
          <a:p>
            <a:pPr fontAlgn="base"/>
            <a:r>
              <a:rPr lang="en-US" dirty="0"/>
              <a:t>HTTP is based on TCP, the data stream-based transmission method in the TCP/IP stack. </a:t>
            </a:r>
            <a:endParaRPr lang="fa-IR" dirty="0" smtClean="0"/>
          </a:p>
          <a:p>
            <a:pPr lvl="1" fontAlgn="base"/>
            <a:r>
              <a:rPr lang="en-US" sz="2600" dirty="0" smtClean="0"/>
              <a:t>Among </a:t>
            </a:r>
            <a:r>
              <a:rPr lang="en-US" sz="2600" dirty="0"/>
              <a:t>other things, TCP requires that data packets are equipped with counters in order to be able to correct the order of incoming packets in case of doubt. </a:t>
            </a:r>
            <a:endParaRPr lang="fa-IR" sz="2600" dirty="0" smtClean="0"/>
          </a:p>
          <a:p>
            <a:pPr lvl="1" fontAlgn="base"/>
            <a:r>
              <a:rPr lang="en-US" sz="2600" dirty="0" smtClean="0"/>
              <a:t>TCP </a:t>
            </a:r>
            <a:r>
              <a:rPr lang="en-US" sz="2600" dirty="0"/>
              <a:t>devices need buffers to store and manage packets between them</a:t>
            </a:r>
            <a:r>
              <a:rPr lang="en-US" dirty="0"/>
              <a:t>.</a:t>
            </a:r>
          </a:p>
          <a:p>
            <a:pPr fontAlgn="base"/>
            <a:endParaRPr lang="fa-IR" dirty="0" smtClean="0"/>
          </a:p>
          <a:p>
            <a:pPr fontAlgn="base"/>
            <a:r>
              <a:rPr lang="en-US" dirty="0" smtClean="0"/>
              <a:t>Many </a:t>
            </a:r>
            <a:r>
              <a:rPr lang="en-US" dirty="0"/>
              <a:t>small devices therefore use UDP, which delivers datagrams individually and does not guarantee delivery or the actual order. </a:t>
            </a:r>
            <a:endParaRPr lang="fa-IR" dirty="0" smtClean="0"/>
          </a:p>
          <a:p>
            <a:pPr lvl="1" fontAlgn="base"/>
            <a:r>
              <a:rPr lang="en-US" sz="2600" dirty="0" smtClean="0"/>
              <a:t>This </a:t>
            </a:r>
            <a:r>
              <a:rPr lang="en-US" sz="2600" dirty="0"/>
              <a:t>makes the implementation leaner and more resource-efficient. </a:t>
            </a:r>
            <a:endParaRPr lang="fa-IR" sz="2600" dirty="0" smtClean="0"/>
          </a:p>
          <a:p>
            <a:pPr lvl="1" fontAlgn="base"/>
            <a:r>
              <a:rPr lang="en-US" sz="2600" dirty="0" smtClean="0"/>
              <a:t>Unfortunately</a:t>
            </a:r>
            <a:r>
              <a:rPr lang="en-US" sz="2600" dirty="0"/>
              <a:t>, HTTP does not pay attention to UDP, newer protocols like QUIC rely on UDP, but are not yet so widespread.</a:t>
            </a:r>
          </a:p>
        </p:txBody>
      </p:sp>
      <p:sp>
        <p:nvSpPr>
          <p:cNvPr id="5" name="TextBox 4"/>
          <p:cNvSpPr txBox="1"/>
          <p:nvPr/>
        </p:nvSpPr>
        <p:spPr>
          <a:xfrm>
            <a:off x="115910" y="6534382"/>
            <a:ext cx="11477470" cy="307777"/>
          </a:xfrm>
          <a:prstGeom prst="rect">
            <a:avLst/>
          </a:prstGeom>
          <a:noFill/>
        </p:spPr>
        <p:txBody>
          <a:bodyPr wrap="square" rtlCol="0">
            <a:spAutoFit/>
          </a:bodyPr>
          <a:lstStyle/>
          <a:p>
            <a:r>
              <a:rPr lang="en-US" sz="1400" b="1" dirty="0"/>
              <a:t>Application protocols for the Internet of Things, online available, </a:t>
            </a:r>
            <a:r>
              <a:rPr lang="en-US" sz="1400" dirty="0">
                <a:hlinkClick r:id="rId3"/>
              </a:rPr>
              <a:t>https://www.wespeakiot.com/application-protocols-for-the-internet-of-things/</a:t>
            </a:r>
            <a:endParaRPr lang="en-US" sz="1400" dirty="0">
              <a:latin typeface="Comic Sans MS" panose="030F0702030302020204" pitchFamily="66" charset="0"/>
            </a:endParaRPr>
          </a:p>
        </p:txBody>
      </p:sp>
    </p:spTree>
    <p:extLst>
      <p:ext uri="{BB962C8B-B14F-4D97-AF65-F5344CB8AC3E}">
        <p14:creationId xmlns:p14="http://schemas.microsoft.com/office/powerpoint/2010/main" val="23184237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Contents </a:t>
            </a: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fontScale="62500" lnSpcReduction="20000"/>
          </a:bodyPr>
          <a:lstStyle/>
          <a:p>
            <a:pPr>
              <a:lnSpc>
                <a:spcPct val="150000"/>
              </a:lnSpc>
            </a:pPr>
            <a:r>
              <a:rPr lang="en-US" sz="3600" dirty="0" smtClean="0">
                <a:solidFill>
                  <a:schemeClr val="bg1">
                    <a:lumMod val="75000"/>
                  </a:schemeClr>
                </a:solidFill>
                <a:latin typeface="Comic Sans MS" panose="030F0702030302020204" pitchFamily="66" charset="0"/>
              </a:rPr>
              <a:t>Introduction and Review of Traditional Transport and Application Protocols</a:t>
            </a:r>
          </a:p>
          <a:p>
            <a:pPr>
              <a:lnSpc>
                <a:spcPct val="150000"/>
              </a:lnSpc>
            </a:pPr>
            <a:endParaRPr lang="en-US" sz="3600" dirty="0" smtClean="0">
              <a:latin typeface="Comic Sans MS" panose="030F0702030302020204" pitchFamily="66" charset="0"/>
            </a:endParaRPr>
          </a:p>
          <a:p>
            <a:pPr>
              <a:lnSpc>
                <a:spcPct val="150000"/>
              </a:lnSpc>
            </a:pPr>
            <a:r>
              <a:rPr lang="en-US" sz="3600" dirty="0" err="1" smtClean="0">
                <a:latin typeface="Comic Sans MS" panose="030F0702030302020204" pitchFamily="66" charset="0"/>
              </a:rPr>
              <a:t>IoT</a:t>
            </a:r>
            <a:r>
              <a:rPr lang="en-US" sz="3600" dirty="0" smtClean="0">
                <a:latin typeface="Comic Sans MS" panose="030F0702030302020204" pitchFamily="66" charset="0"/>
              </a:rPr>
              <a:t> </a:t>
            </a:r>
            <a:r>
              <a:rPr lang="en-US" sz="3600" dirty="0">
                <a:latin typeface="Comic Sans MS" panose="030F0702030302020204" pitchFamily="66" charset="0"/>
              </a:rPr>
              <a:t>Transport and Application </a:t>
            </a:r>
            <a:r>
              <a:rPr lang="en-US" sz="3600" dirty="0" smtClean="0">
                <a:latin typeface="Comic Sans MS" panose="030F0702030302020204" pitchFamily="66" charset="0"/>
              </a:rPr>
              <a:t>Protocols</a:t>
            </a:r>
          </a:p>
          <a:p>
            <a:pPr lvl="1">
              <a:lnSpc>
                <a:spcPct val="150000"/>
              </a:lnSpc>
            </a:pPr>
            <a:r>
              <a:rPr lang="en-US" sz="3600" dirty="0" err="1">
                <a:latin typeface="Comic Sans MS" panose="030F0702030302020204" pitchFamily="66" charset="0"/>
              </a:rPr>
              <a:t>IoT</a:t>
            </a:r>
            <a:r>
              <a:rPr lang="en-US" sz="3600" dirty="0">
                <a:latin typeface="Comic Sans MS" panose="030F0702030302020204" pitchFamily="66" charset="0"/>
              </a:rPr>
              <a:t> Application Transport Methods</a:t>
            </a:r>
            <a:endParaRPr lang="en-US" sz="3600" dirty="0" smtClean="0">
              <a:latin typeface="Comic Sans MS" panose="030F0702030302020204" pitchFamily="66" charset="0"/>
            </a:endParaRPr>
          </a:p>
          <a:p>
            <a:pPr lvl="1">
              <a:lnSpc>
                <a:spcPct val="150000"/>
              </a:lnSpc>
            </a:pPr>
            <a:r>
              <a:rPr lang="en-US" sz="3600" dirty="0" smtClean="0">
                <a:latin typeface="Comic Sans MS" panose="030F0702030302020204" pitchFamily="66" charset="0"/>
              </a:rPr>
              <a:t>Why </a:t>
            </a:r>
            <a:r>
              <a:rPr lang="en-US" sz="3600" dirty="0">
                <a:latin typeface="Comic Sans MS" panose="030F0702030302020204" pitchFamily="66" charset="0"/>
              </a:rPr>
              <a:t>Not Web Protocol for the Internet of Things?</a:t>
            </a:r>
          </a:p>
          <a:p>
            <a:pPr lvl="1">
              <a:lnSpc>
                <a:spcPct val="150000"/>
              </a:lnSpc>
            </a:pPr>
            <a:r>
              <a:rPr lang="en-US" sz="3600" dirty="0" smtClean="0">
                <a:latin typeface="Comic Sans MS" panose="030F0702030302020204" pitchFamily="66" charset="0"/>
              </a:rPr>
              <a:t>Request-Response </a:t>
            </a:r>
            <a:r>
              <a:rPr lang="en-US" sz="3600" dirty="0">
                <a:latin typeface="Comic Sans MS" panose="030F0702030302020204" pitchFamily="66" charset="0"/>
              </a:rPr>
              <a:t>vs. Publish-Subscribe for Data Exchange Models</a:t>
            </a:r>
            <a:r>
              <a:rPr lang="en-US" sz="3600" dirty="0" smtClean="0">
                <a:latin typeface="Comic Sans MS" panose="030F0702030302020204" pitchFamily="66" charset="0"/>
              </a:rPr>
              <a:t>?</a:t>
            </a:r>
          </a:p>
          <a:p>
            <a:pPr lvl="1">
              <a:lnSpc>
                <a:spcPct val="150000"/>
              </a:lnSpc>
            </a:pPr>
            <a:r>
              <a:rPr lang="en-US" sz="3600" dirty="0" err="1" smtClean="0">
                <a:latin typeface="Comic Sans MS" panose="030F0702030302020204" pitchFamily="66" charset="0"/>
              </a:rPr>
              <a:t>IoT</a:t>
            </a:r>
            <a:r>
              <a:rPr lang="en-US" sz="3600" dirty="0" smtClean="0">
                <a:latin typeface="Comic Sans MS" panose="030F0702030302020204" pitchFamily="66" charset="0"/>
              </a:rPr>
              <a:t> Application Protocols: MQTT and </a:t>
            </a:r>
            <a:r>
              <a:rPr lang="en-US" sz="3600" dirty="0" err="1" smtClean="0">
                <a:latin typeface="Comic Sans MS" panose="030F0702030302020204" pitchFamily="66" charset="0"/>
              </a:rPr>
              <a:t>CoAP</a:t>
            </a:r>
            <a:endParaRPr lang="en-US" sz="3600" dirty="0">
              <a:latin typeface="Comic Sans MS" panose="030F0702030302020204" pitchFamily="66" charset="0"/>
            </a:endParaRPr>
          </a:p>
          <a:p>
            <a:pPr lvl="1">
              <a:lnSpc>
                <a:spcPct val="150000"/>
              </a:lnSpc>
            </a:pPr>
            <a:endParaRPr lang="en-US" sz="3600" dirty="0">
              <a:latin typeface="Comic Sans MS" panose="030F0702030302020204" pitchFamily="66" charset="0"/>
            </a:endParaRPr>
          </a:p>
        </p:txBody>
      </p:sp>
    </p:spTree>
    <p:extLst>
      <p:ext uri="{BB962C8B-B14F-4D97-AF65-F5344CB8AC3E}">
        <p14:creationId xmlns:p14="http://schemas.microsoft.com/office/powerpoint/2010/main" val="10782192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Contents </a:t>
            </a: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fontScale="62500" lnSpcReduction="20000"/>
          </a:bodyPr>
          <a:lstStyle/>
          <a:p>
            <a:pPr>
              <a:lnSpc>
                <a:spcPct val="150000"/>
              </a:lnSpc>
            </a:pPr>
            <a:r>
              <a:rPr lang="en-US" sz="3600" dirty="0" smtClean="0">
                <a:latin typeface="Comic Sans MS" panose="030F0702030302020204" pitchFamily="66" charset="0"/>
              </a:rPr>
              <a:t>Introduction and Review of Traditional Transport and Application Protocols</a:t>
            </a:r>
          </a:p>
          <a:p>
            <a:pPr>
              <a:lnSpc>
                <a:spcPct val="150000"/>
              </a:lnSpc>
            </a:pPr>
            <a:endParaRPr lang="en-US" sz="3600" dirty="0" smtClean="0">
              <a:latin typeface="Comic Sans MS" panose="030F0702030302020204" pitchFamily="66" charset="0"/>
            </a:endParaRPr>
          </a:p>
          <a:p>
            <a:pPr>
              <a:lnSpc>
                <a:spcPct val="150000"/>
              </a:lnSpc>
            </a:pPr>
            <a:r>
              <a:rPr lang="en-US" sz="3600" dirty="0" err="1" smtClean="0">
                <a:latin typeface="Comic Sans MS" panose="030F0702030302020204" pitchFamily="66" charset="0"/>
              </a:rPr>
              <a:t>IoT</a:t>
            </a:r>
            <a:r>
              <a:rPr lang="en-US" sz="3600" dirty="0" smtClean="0">
                <a:latin typeface="Comic Sans MS" panose="030F0702030302020204" pitchFamily="66" charset="0"/>
              </a:rPr>
              <a:t> </a:t>
            </a:r>
            <a:r>
              <a:rPr lang="en-US" sz="3600" dirty="0">
                <a:latin typeface="Comic Sans MS" panose="030F0702030302020204" pitchFamily="66" charset="0"/>
              </a:rPr>
              <a:t>Transport and Application </a:t>
            </a:r>
            <a:r>
              <a:rPr lang="en-US" sz="3600" dirty="0" smtClean="0">
                <a:latin typeface="Comic Sans MS" panose="030F0702030302020204" pitchFamily="66" charset="0"/>
              </a:rPr>
              <a:t>Protocols</a:t>
            </a:r>
          </a:p>
          <a:p>
            <a:pPr lvl="1">
              <a:lnSpc>
                <a:spcPct val="150000"/>
              </a:lnSpc>
            </a:pPr>
            <a:r>
              <a:rPr lang="en-US" sz="3600" dirty="0" err="1">
                <a:latin typeface="Comic Sans MS" panose="030F0702030302020204" pitchFamily="66" charset="0"/>
              </a:rPr>
              <a:t>IoT</a:t>
            </a:r>
            <a:r>
              <a:rPr lang="en-US" sz="3600" dirty="0">
                <a:latin typeface="Comic Sans MS" panose="030F0702030302020204" pitchFamily="66" charset="0"/>
              </a:rPr>
              <a:t> Application Transport Methods</a:t>
            </a:r>
            <a:endParaRPr lang="en-US" sz="3600" dirty="0" smtClean="0">
              <a:latin typeface="Comic Sans MS" panose="030F0702030302020204" pitchFamily="66" charset="0"/>
            </a:endParaRPr>
          </a:p>
          <a:p>
            <a:pPr lvl="1">
              <a:lnSpc>
                <a:spcPct val="150000"/>
              </a:lnSpc>
            </a:pPr>
            <a:r>
              <a:rPr lang="en-US" sz="3600" dirty="0" smtClean="0">
                <a:latin typeface="Comic Sans MS" panose="030F0702030302020204" pitchFamily="66" charset="0"/>
              </a:rPr>
              <a:t>Why </a:t>
            </a:r>
            <a:r>
              <a:rPr lang="en-US" sz="3600" dirty="0">
                <a:latin typeface="Comic Sans MS" panose="030F0702030302020204" pitchFamily="66" charset="0"/>
              </a:rPr>
              <a:t>Not Web Protocol for the Internet of Things?</a:t>
            </a:r>
          </a:p>
          <a:p>
            <a:pPr lvl="1">
              <a:lnSpc>
                <a:spcPct val="150000"/>
              </a:lnSpc>
            </a:pPr>
            <a:r>
              <a:rPr lang="en-US" sz="3600" dirty="0" smtClean="0">
                <a:latin typeface="Comic Sans MS" panose="030F0702030302020204" pitchFamily="66" charset="0"/>
              </a:rPr>
              <a:t>Request-Response </a:t>
            </a:r>
            <a:r>
              <a:rPr lang="en-US" sz="3600" dirty="0">
                <a:latin typeface="Comic Sans MS" panose="030F0702030302020204" pitchFamily="66" charset="0"/>
              </a:rPr>
              <a:t>vs. Publish-Subscribe for Data Exchange Models</a:t>
            </a:r>
            <a:r>
              <a:rPr lang="en-US" sz="3600" dirty="0" smtClean="0">
                <a:latin typeface="Comic Sans MS" panose="030F0702030302020204" pitchFamily="66" charset="0"/>
              </a:rPr>
              <a:t>?</a:t>
            </a:r>
          </a:p>
          <a:p>
            <a:pPr lvl="1">
              <a:lnSpc>
                <a:spcPct val="150000"/>
              </a:lnSpc>
            </a:pPr>
            <a:r>
              <a:rPr lang="en-US" sz="3600" dirty="0" err="1" smtClean="0">
                <a:latin typeface="Comic Sans MS" panose="030F0702030302020204" pitchFamily="66" charset="0"/>
              </a:rPr>
              <a:t>IoT</a:t>
            </a:r>
            <a:r>
              <a:rPr lang="en-US" sz="3600" dirty="0" smtClean="0">
                <a:latin typeface="Comic Sans MS" panose="030F0702030302020204" pitchFamily="66" charset="0"/>
              </a:rPr>
              <a:t> Application Protocols: MQTT and </a:t>
            </a:r>
            <a:r>
              <a:rPr lang="en-US" sz="3600" dirty="0" err="1" smtClean="0">
                <a:latin typeface="Comic Sans MS" panose="030F0702030302020204" pitchFamily="66" charset="0"/>
              </a:rPr>
              <a:t>CoAP</a:t>
            </a:r>
            <a:endParaRPr lang="en-US" sz="3600" dirty="0">
              <a:latin typeface="Comic Sans MS" panose="030F0702030302020204" pitchFamily="66" charset="0"/>
            </a:endParaRPr>
          </a:p>
          <a:p>
            <a:pPr lvl="1">
              <a:lnSpc>
                <a:spcPct val="150000"/>
              </a:lnSpc>
            </a:pPr>
            <a:endParaRPr lang="en-US" sz="3600" dirty="0">
              <a:latin typeface="Comic Sans MS" panose="030F0702030302020204" pitchFamily="66" charset="0"/>
            </a:endParaRPr>
          </a:p>
        </p:txBody>
      </p:sp>
    </p:spTree>
    <p:extLst>
      <p:ext uri="{BB962C8B-B14F-4D97-AF65-F5344CB8AC3E}">
        <p14:creationId xmlns:p14="http://schemas.microsoft.com/office/powerpoint/2010/main" val="29731035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err="1">
                <a:latin typeface="Comic Sans MS" panose="030F0702030302020204" pitchFamily="66" charset="0"/>
              </a:rPr>
              <a:t>IoT</a:t>
            </a:r>
            <a:r>
              <a:rPr lang="en-US" dirty="0">
                <a:latin typeface="Comic Sans MS" panose="030F0702030302020204" pitchFamily="66" charset="0"/>
              </a:rPr>
              <a:t> Application </a:t>
            </a:r>
            <a:r>
              <a:rPr lang="en-US" dirty="0" smtClean="0">
                <a:latin typeface="Comic Sans MS" panose="030F0702030302020204" pitchFamily="66" charset="0"/>
              </a:rPr>
              <a:t>Transport </a:t>
            </a:r>
            <a:r>
              <a:rPr lang="en-US" dirty="0">
                <a:latin typeface="Comic Sans MS" panose="030F0702030302020204" pitchFamily="66" charset="0"/>
              </a:rPr>
              <a:t>Methods</a:t>
            </a:r>
            <a:endParaRPr lang="en-US" dirty="0"/>
          </a:p>
        </p:txBody>
      </p:sp>
      <p:sp>
        <p:nvSpPr>
          <p:cNvPr id="3" name="Content Placeholder 2"/>
          <p:cNvSpPr>
            <a:spLocks noGrp="1"/>
          </p:cNvSpPr>
          <p:nvPr>
            <p:ph idx="1"/>
          </p:nvPr>
        </p:nvSpPr>
        <p:spPr>
          <a:xfrm>
            <a:off x="802227" y="1427871"/>
            <a:ext cx="10791153" cy="4902525"/>
          </a:xfrm>
        </p:spPr>
        <p:txBody>
          <a:bodyPr>
            <a:noAutofit/>
          </a:bodyPr>
          <a:lstStyle/>
          <a:p>
            <a:r>
              <a:rPr lang="en-US" sz="2400" dirty="0" smtClean="0"/>
              <a:t>As an example</a:t>
            </a:r>
            <a:r>
              <a:rPr lang="en-US" sz="2400" dirty="0"/>
              <a:t>, </a:t>
            </a:r>
            <a:r>
              <a:rPr lang="en-US" sz="2400" dirty="0" smtClean="0"/>
              <a:t>consider the </a:t>
            </a:r>
            <a:r>
              <a:rPr lang="en-US" sz="2400" dirty="0"/>
              <a:t>Device Language Message </a:t>
            </a:r>
            <a:r>
              <a:rPr lang="en-US" sz="2400" dirty="0" smtClean="0"/>
              <a:t>Specification/Companion Specification </a:t>
            </a:r>
            <a:r>
              <a:rPr lang="en-US" sz="2400" dirty="0"/>
              <a:t>for Energy Metering (DLMS/COSEM) application </a:t>
            </a:r>
            <a:r>
              <a:rPr lang="en-US" sz="2400" dirty="0" smtClean="0"/>
              <a:t>layer protocol</a:t>
            </a:r>
          </a:p>
          <a:p>
            <a:pPr lvl="1"/>
            <a:r>
              <a:rPr lang="en-US" sz="2000" dirty="0" smtClean="0"/>
              <a:t>a </a:t>
            </a:r>
            <a:r>
              <a:rPr lang="en-US" sz="2000" dirty="0"/>
              <a:t>popular protocol for reading smart meters in the utilities space, </a:t>
            </a:r>
            <a:r>
              <a:rPr lang="en-US" sz="2000" dirty="0" smtClean="0"/>
              <a:t>is the </a:t>
            </a:r>
            <a:r>
              <a:rPr lang="en-US" sz="2000" dirty="0"/>
              <a:t>de facto standard in Europe. </a:t>
            </a:r>
            <a:endParaRPr lang="en-US" sz="2000" dirty="0" smtClean="0"/>
          </a:p>
          <a:p>
            <a:r>
              <a:rPr lang="en-US" sz="2400" dirty="0" smtClean="0"/>
              <a:t>Adjustments </a:t>
            </a:r>
            <a:r>
              <a:rPr lang="en-US" sz="2400" dirty="0"/>
              <a:t>or optimizations to this </a:t>
            </a:r>
            <a:r>
              <a:rPr lang="en-US" sz="2400" dirty="0" smtClean="0"/>
              <a:t>protocol should </a:t>
            </a:r>
            <a:r>
              <a:rPr lang="en-US" sz="2400" dirty="0"/>
              <a:t>be made depending on the </a:t>
            </a:r>
            <a:r>
              <a:rPr lang="en-US" sz="2400" dirty="0" err="1"/>
              <a:t>IoT</a:t>
            </a:r>
            <a:r>
              <a:rPr lang="en-US" sz="2400" dirty="0"/>
              <a:t> transport protocols that are present </a:t>
            </a:r>
            <a:r>
              <a:rPr lang="en-US" sz="2400" dirty="0" smtClean="0"/>
              <a:t>in the </a:t>
            </a:r>
            <a:r>
              <a:rPr lang="en-US" sz="2400" dirty="0"/>
              <a:t>lower layers</a:t>
            </a:r>
            <a:r>
              <a:rPr lang="en-US" sz="2400" dirty="0" smtClean="0"/>
              <a:t>.</a:t>
            </a:r>
          </a:p>
          <a:p>
            <a:endParaRPr lang="en-US" sz="2400" dirty="0" smtClean="0"/>
          </a:p>
          <a:p>
            <a:r>
              <a:rPr lang="en-US" sz="2400" dirty="0" smtClean="0"/>
              <a:t>For </a:t>
            </a:r>
            <a:r>
              <a:rPr lang="en-US" sz="2400" dirty="0"/>
              <a:t>example, if you compare the transport </a:t>
            </a:r>
            <a:r>
              <a:rPr lang="en-US" sz="2400" dirty="0" smtClean="0"/>
              <a:t>of DLMS/COSEM </a:t>
            </a:r>
            <a:r>
              <a:rPr lang="en-US" sz="2400" dirty="0"/>
              <a:t>over a cellular network versus an LLN deployment, </a:t>
            </a:r>
            <a:r>
              <a:rPr lang="en-US" sz="2400" dirty="0" smtClean="0"/>
              <a:t>you should </a:t>
            </a:r>
            <a:r>
              <a:rPr lang="en-US" sz="2400" dirty="0"/>
              <a:t>consider the following:</a:t>
            </a:r>
          </a:p>
          <a:p>
            <a:pPr lvl="1"/>
            <a:r>
              <a:rPr lang="en-US" sz="2000" dirty="0"/>
              <a:t>Select TCP for cellular networks because these networks are </a:t>
            </a:r>
            <a:r>
              <a:rPr lang="en-US" sz="2000" dirty="0" smtClean="0"/>
              <a:t>typically more </a:t>
            </a:r>
            <a:r>
              <a:rPr lang="en-US" sz="2000" dirty="0"/>
              <a:t>robust and can handle the overhead. </a:t>
            </a:r>
            <a:endParaRPr lang="en-US" sz="2000" dirty="0" smtClean="0"/>
          </a:p>
          <a:p>
            <a:pPr lvl="1"/>
            <a:r>
              <a:rPr lang="en-US" sz="2000" dirty="0" smtClean="0"/>
              <a:t>For </a:t>
            </a:r>
            <a:r>
              <a:rPr lang="en-US" sz="2000" dirty="0"/>
              <a:t>LLNs, where both </a:t>
            </a:r>
            <a:r>
              <a:rPr lang="en-US" sz="2000" dirty="0" smtClean="0"/>
              <a:t>the devices </a:t>
            </a:r>
            <a:r>
              <a:rPr lang="en-US" sz="2000" dirty="0"/>
              <a:t>and network itself are usually constrained, UDP is a </a:t>
            </a:r>
            <a:r>
              <a:rPr lang="en-US" sz="2000" dirty="0" smtClean="0"/>
              <a:t>better choice </a:t>
            </a:r>
            <a:r>
              <a:rPr lang="en-US" sz="2000" dirty="0"/>
              <a:t>and often mandatory</a:t>
            </a:r>
            <a:r>
              <a:rPr lang="en-US" sz="2000" dirty="0" smtClean="0"/>
              <a:t>.</a:t>
            </a:r>
            <a:endParaRPr lang="en-US" sz="2000" dirty="0"/>
          </a:p>
        </p:txBody>
      </p:sp>
    </p:spTree>
    <p:extLst>
      <p:ext uri="{BB962C8B-B14F-4D97-AF65-F5344CB8AC3E}">
        <p14:creationId xmlns:p14="http://schemas.microsoft.com/office/powerpoint/2010/main" val="34649229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err="1">
                <a:latin typeface="Comic Sans MS" panose="030F0702030302020204" pitchFamily="66" charset="0"/>
              </a:rPr>
              <a:t>IoT</a:t>
            </a:r>
            <a:r>
              <a:rPr lang="en-US" dirty="0">
                <a:latin typeface="Comic Sans MS" panose="030F0702030302020204" pitchFamily="66" charset="0"/>
              </a:rPr>
              <a:t> Application Transport Methods</a:t>
            </a:r>
            <a:endParaRPr lang="en-US" dirty="0"/>
          </a:p>
        </p:txBody>
      </p:sp>
      <p:sp>
        <p:nvSpPr>
          <p:cNvPr id="3" name="Content Placeholder 2"/>
          <p:cNvSpPr>
            <a:spLocks noGrp="1"/>
          </p:cNvSpPr>
          <p:nvPr>
            <p:ph idx="1"/>
          </p:nvPr>
        </p:nvSpPr>
        <p:spPr>
          <a:xfrm>
            <a:off x="802227" y="1427871"/>
            <a:ext cx="10791153" cy="4902525"/>
          </a:xfrm>
        </p:spPr>
        <p:txBody>
          <a:bodyPr>
            <a:noAutofit/>
          </a:bodyPr>
          <a:lstStyle/>
          <a:p>
            <a:r>
              <a:rPr lang="en-US" sz="2000" dirty="0" smtClean="0"/>
              <a:t>DLMS/COSEM </a:t>
            </a:r>
            <a:r>
              <a:rPr lang="en-US" sz="2000" dirty="0"/>
              <a:t>can reduce the overhead associated with </a:t>
            </a:r>
            <a:r>
              <a:rPr lang="en-US" sz="2000" dirty="0" smtClean="0"/>
              <a:t>session establishment </a:t>
            </a:r>
            <a:r>
              <a:rPr lang="en-US" sz="2000" dirty="0"/>
              <a:t>by offering a “long association” over </a:t>
            </a:r>
            <a:r>
              <a:rPr lang="en-US" sz="2000" dirty="0" smtClean="0"/>
              <a:t>LLNs. </a:t>
            </a:r>
          </a:p>
          <a:p>
            <a:pPr lvl="1"/>
            <a:r>
              <a:rPr lang="en-US" sz="1800" i="1" dirty="0" smtClean="0"/>
              <a:t>Long association </a:t>
            </a:r>
            <a:r>
              <a:rPr lang="en-US" sz="1800" dirty="0"/>
              <a:t>means that sessions stay up once in place because </a:t>
            </a:r>
            <a:r>
              <a:rPr lang="en-US" sz="1800" dirty="0" smtClean="0"/>
              <a:t>the communications </a:t>
            </a:r>
            <a:r>
              <a:rPr lang="en-US" sz="1800" dirty="0"/>
              <a:t>overhead necessary to keep a session established </a:t>
            </a:r>
            <a:r>
              <a:rPr lang="en-US" sz="1800" dirty="0" smtClean="0"/>
              <a:t>is much </a:t>
            </a:r>
            <a:r>
              <a:rPr lang="en-US" sz="1800" dirty="0"/>
              <a:t>less than is involved in opening and closing many </a:t>
            </a:r>
            <a:r>
              <a:rPr lang="en-US" sz="1800" dirty="0" smtClean="0"/>
              <a:t>separate sessions </a:t>
            </a:r>
            <a:r>
              <a:rPr lang="en-US" sz="1800" dirty="0"/>
              <a:t>over the same time period. </a:t>
            </a:r>
            <a:endParaRPr lang="en-US" sz="1800" dirty="0" smtClean="0"/>
          </a:p>
          <a:p>
            <a:pPr lvl="1"/>
            <a:r>
              <a:rPr lang="en-US" sz="1800" dirty="0" smtClean="0"/>
              <a:t>Conversely</a:t>
            </a:r>
            <a:r>
              <a:rPr lang="en-US" sz="1800" dirty="0"/>
              <a:t>, for cellular networks, </a:t>
            </a:r>
            <a:r>
              <a:rPr lang="en-US" sz="1800" dirty="0" smtClean="0"/>
              <a:t>a short </a:t>
            </a:r>
            <a:r>
              <a:rPr lang="en-US" sz="1800" dirty="0"/>
              <a:t>association better controls the costs by tearing down the </a:t>
            </a:r>
            <a:r>
              <a:rPr lang="en-US" sz="1800" dirty="0" smtClean="0"/>
              <a:t>open associations </a:t>
            </a:r>
            <a:r>
              <a:rPr lang="en-US" sz="1800" dirty="0"/>
              <a:t>after transmitting.</a:t>
            </a:r>
          </a:p>
          <a:p>
            <a:endParaRPr lang="en-US" sz="2000" dirty="0" smtClean="0"/>
          </a:p>
          <a:p>
            <a:r>
              <a:rPr lang="en-US" sz="2000" dirty="0" smtClean="0"/>
              <a:t>When </a:t>
            </a:r>
            <a:r>
              <a:rPr lang="en-US" sz="2000" dirty="0"/>
              <a:t>transferring large amounts of DLMS/COSEM data, cellular </a:t>
            </a:r>
            <a:r>
              <a:rPr lang="en-US" sz="2000" dirty="0" smtClean="0"/>
              <a:t>links are </a:t>
            </a:r>
            <a:r>
              <a:rPr lang="en-US" sz="2000" dirty="0"/>
              <a:t>preferred to optimize each open association. </a:t>
            </a:r>
            <a:endParaRPr lang="en-US" sz="2000" dirty="0" smtClean="0"/>
          </a:p>
          <a:p>
            <a:endParaRPr lang="en-US" sz="2000" dirty="0" smtClean="0"/>
          </a:p>
          <a:p>
            <a:r>
              <a:rPr lang="en-US" sz="2000" dirty="0" smtClean="0"/>
              <a:t>Smaller </a:t>
            </a:r>
            <a:r>
              <a:rPr lang="en-US" sz="2000" dirty="0"/>
              <a:t>amounts </a:t>
            </a:r>
            <a:r>
              <a:rPr lang="en-US" sz="2000" dirty="0" smtClean="0"/>
              <a:t>of data </a:t>
            </a:r>
            <a:r>
              <a:rPr lang="en-US" sz="2000" dirty="0"/>
              <a:t>can be handled efficiently over LLNs. </a:t>
            </a:r>
            <a:endParaRPr lang="en-US" sz="2000" dirty="0" smtClean="0"/>
          </a:p>
          <a:p>
            <a:pPr lvl="1"/>
            <a:r>
              <a:rPr lang="en-US" sz="1800" dirty="0" smtClean="0"/>
              <a:t>Because </a:t>
            </a:r>
            <a:r>
              <a:rPr lang="en-US" sz="1800" dirty="0"/>
              <a:t>packet loss </a:t>
            </a:r>
            <a:r>
              <a:rPr lang="en-US" sz="1800" dirty="0" smtClean="0"/>
              <a:t>ratios are </a:t>
            </a:r>
            <a:r>
              <a:rPr lang="en-US" sz="1800" dirty="0"/>
              <a:t>generally higher on LLNs than on cellular networks, keeping </a:t>
            </a:r>
            <a:r>
              <a:rPr lang="en-US" sz="1800" dirty="0" smtClean="0"/>
              <a:t>the data </a:t>
            </a:r>
            <a:r>
              <a:rPr lang="en-US" sz="1800" dirty="0"/>
              <a:t>transmission amounts small over LLNs limits the retransmission </a:t>
            </a:r>
            <a:r>
              <a:rPr lang="en-US" sz="1800" dirty="0" smtClean="0"/>
              <a:t>of large </a:t>
            </a:r>
            <a:r>
              <a:rPr lang="en-US" sz="1800" dirty="0"/>
              <a:t>numbers of bytes.</a:t>
            </a:r>
          </a:p>
        </p:txBody>
      </p:sp>
    </p:spTree>
    <p:extLst>
      <p:ext uri="{BB962C8B-B14F-4D97-AF65-F5344CB8AC3E}">
        <p14:creationId xmlns:p14="http://schemas.microsoft.com/office/powerpoint/2010/main" val="1070627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err="1">
                <a:latin typeface="Comic Sans MS" panose="030F0702030302020204" pitchFamily="66" charset="0"/>
              </a:rPr>
              <a:t>IoT</a:t>
            </a:r>
            <a:r>
              <a:rPr lang="en-US" dirty="0">
                <a:latin typeface="Comic Sans MS" panose="030F0702030302020204" pitchFamily="66" charset="0"/>
              </a:rPr>
              <a:t> Application Transport </a:t>
            </a:r>
            <a:r>
              <a:rPr lang="en-US" dirty="0" smtClean="0">
                <a:latin typeface="Comic Sans MS" panose="030F0702030302020204" pitchFamily="66" charset="0"/>
              </a:rPr>
              <a:t>Methods</a:t>
            </a:r>
            <a:endParaRPr lang="en-US" dirty="0">
              <a:latin typeface="Comic Sans MS" panose="030F0702030302020204" pitchFamily="66" charset="0"/>
            </a:endParaRPr>
          </a:p>
        </p:txBody>
      </p:sp>
      <p:sp>
        <p:nvSpPr>
          <p:cNvPr id="3" name="Content Placeholder 2"/>
          <p:cNvSpPr>
            <a:spLocks noGrp="1"/>
          </p:cNvSpPr>
          <p:nvPr>
            <p:ph idx="1"/>
          </p:nvPr>
        </p:nvSpPr>
        <p:spPr>
          <a:xfrm>
            <a:off x="802227" y="1138427"/>
            <a:ext cx="10791153" cy="5191970"/>
          </a:xfrm>
        </p:spPr>
        <p:txBody>
          <a:bodyPr>
            <a:noAutofit/>
          </a:bodyPr>
          <a:lstStyle/>
          <a:p>
            <a:r>
              <a:rPr lang="en-US" sz="1800" dirty="0"/>
              <a:t>The following categories of </a:t>
            </a:r>
            <a:r>
              <a:rPr lang="en-US" sz="1800" dirty="0" err="1"/>
              <a:t>IoT</a:t>
            </a:r>
            <a:r>
              <a:rPr lang="en-US" sz="1800" dirty="0"/>
              <a:t> application protocols and their </a:t>
            </a:r>
            <a:r>
              <a:rPr lang="en-US" sz="1800" dirty="0" smtClean="0"/>
              <a:t>transport methods </a:t>
            </a:r>
            <a:r>
              <a:rPr lang="en-US" sz="1800" dirty="0"/>
              <a:t>are explored in the following sections:</a:t>
            </a:r>
          </a:p>
          <a:p>
            <a:pPr lvl="1"/>
            <a:r>
              <a:rPr lang="en-US" sz="2000" b="1" dirty="0" smtClean="0"/>
              <a:t>Application </a:t>
            </a:r>
            <a:r>
              <a:rPr lang="en-US" sz="2000" b="1" dirty="0"/>
              <a:t>layer protocol not present</a:t>
            </a:r>
            <a:r>
              <a:rPr lang="en-US" sz="2000" b="1" dirty="0" smtClean="0"/>
              <a:t>:</a:t>
            </a:r>
          </a:p>
          <a:p>
            <a:pPr lvl="2"/>
            <a:r>
              <a:rPr lang="en-US" sz="1800" dirty="0" smtClean="0"/>
              <a:t>In </a:t>
            </a:r>
            <a:r>
              <a:rPr lang="en-US" sz="1800" dirty="0"/>
              <a:t>this case, the data </a:t>
            </a:r>
            <a:r>
              <a:rPr lang="en-US" sz="1800" dirty="0" smtClean="0"/>
              <a:t>payload is </a:t>
            </a:r>
            <a:r>
              <a:rPr lang="en-US" sz="1800" dirty="0"/>
              <a:t>directly transported on top of the lower layers. </a:t>
            </a:r>
            <a:endParaRPr lang="en-US" sz="1800" dirty="0" smtClean="0"/>
          </a:p>
          <a:p>
            <a:pPr lvl="2"/>
            <a:r>
              <a:rPr lang="en-US" sz="1800" dirty="0" smtClean="0"/>
              <a:t>No </a:t>
            </a:r>
            <a:r>
              <a:rPr lang="en-US" sz="1800" dirty="0"/>
              <a:t>application </a:t>
            </a:r>
            <a:r>
              <a:rPr lang="en-US" sz="1800" dirty="0" smtClean="0"/>
              <a:t>layer protocol </a:t>
            </a:r>
            <a:r>
              <a:rPr lang="en-US" sz="1800" dirty="0"/>
              <a:t>is used.</a:t>
            </a:r>
          </a:p>
          <a:p>
            <a:pPr lvl="1"/>
            <a:r>
              <a:rPr lang="en-US" sz="2000" b="1" dirty="0" smtClean="0"/>
              <a:t>Generic </a:t>
            </a:r>
            <a:r>
              <a:rPr lang="en-US" sz="2000" b="1" dirty="0"/>
              <a:t>web-based protocols: </a:t>
            </a:r>
            <a:endParaRPr lang="en-US" sz="2000" b="1" dirty="0" smtClean="0"/>
          </a:p>
          <a:p>
            <a:pPr lvl="2"/>
            <a:r>
              <a:rPr lang="en-US" sz="1800" dirty="0" smtClean="0"/>
              <a:t>Generic </a:t>
            </a:r>
            <a:r>
              <a:rPr lang="en-US" sz="1800" dirty="0"/>
              <a:t>protocols</a:t>
            </a:r>
            <a:r>
              <a:rPr lang="en-US" sz="1800" dirty="0" smtClean="0"/>
              <a:t>, </a:t>
            </a:r>
            <a:r>
              <a:rPr lang="en-US" sz="1800" dirty="0"/>
              <a:t>are found on many consumer- and </a:t>
            </a:r>
            <a:r>
              <a:rPr lang="en-US" sz="1800" dirty="0" smtClean="0"/>
              <a:t>enterprise-class </a:t>
            </a:r>
            <a:r>
              <a:rPr lang="en-US" sz="1800" dirty="0" err="1" smtClean="0"/>
              <a:t>IoT</a:t>
            </a:r>
            <a:r>
              <a:rPr lang="en-US" sz="1800" dirty="0" smtClean="0"/>
              <a:t> </a:t>
            </a:r>
            <a:r>
              <a:rPr lang="en-US" sz="1800" dirty="0"/>
              <a:t>devices that communicate over non-constrained networks</a:t>
            </a:r>
            <a:r>
              <a:rPr lang="en-US" sz="1800" dirty="0" smtClean="0"/>
              <a:t>.</a:t>
            </a:r>
          </a:p>
          <a:p>
            <a:pPr lvl="2" fontAlgn="base"/>
            <a:r>
              <a:rPr lang="en-US" sz="1800" dirty="0"/>
              <a:t>A web protocol like HTTP can also be used on small devices. </a:t>
            </a:r>
            <a:endParaRPr lang="en-US" sz="1800" dirty="0" smtClean="0"/>
          </a:p>
          <a:p>
            <a:pPr lvl="3" fontAlgn="base"/>
            <a:r>
              <a:rPr lang="en-US" sz="1400" dirty="0" smtClean="0"/>
              <a:t>In </a:t>
            </a:r>
            <a:r>
              <a:rPr lang="en-US" sz="1400" dirty="0"/>
              <a:t>the Arduino boards area, for example, there are many examples of smart sensors that have their own web server. </a:t>
            </a:r>
          </a:p>
          <a:p>
            <a:pPr lvl="2" fontAlgn="base"/>
            <a:r>
              <a:rPr lang="en-US" sz="1800" dirty="0"/>
              <a:t>The user can direct his browser to the IP address of the device and receive data directly in the form of a web page</a:t>
            </a:r>
          </a:p>
          <a:p>
            <a:pPr lvl="1"/>
            <a:r>
              <a:rPr lang="en-US" sz="2000" b="1" dirty="0" err="1" smtClean="0"/>
              <a:t>IoT</a:t>
            </a:r>
            <a:r>
              <a:rPr lang="en-US" sz="2000" b="1" dirty="0" smtClean="0"/>
              <a:t> </a:t>
            </a:r>
            <a:r>
              <a:rPr lang="en-US" sz="2000" b="1" dirty="0"/>
              <a:t>application layer protocols: </a:t>
            </a:r>
            <a:endParaRPr lang="en-US" sz="2000" b="1" dirty="0" smtClean="0"/>
          </a:p>
          <a:p>
            <a:pPr lvl="2"/>
            <a:r>
              <a:rPr lang="en-US" sz="1800" dirty="0" err="1" smtClean="0"/>
              <a:t>IoT</a:t>
            </a:r>
            <a:r>
              <a:rPr lang="en-US" sz="1800" dirty="0" smtClean="0"/>
              <a:t> </a:t>
            </a:r>
            <a:r>
              <a:rPr lang="en-US" sz="1800" dirty="0"/>
              <a:t>application layer protocols </a:t>
            </a:r>
            <a:r>
              <a:rPr lang="en-US" sz="1800" dirty="0" smtClean="0"/>
              <a:t>are devised </a:t>
            </a:r>
            <a:r>
              <a:rPr lang="en-US" sz="1800" dirty="0"/>
              <a:t>to run on constrained nodes with a small compute footprint </a:t>
            </a:r>
            <a:r>
              <a:rPr lang="en-US" sz="1800" dirty="0" smtClean="0"/>
              <a:t>and are </a:t>
            </a:r>
            <a:r>
              <a:rPr lang="en-US" sz="1800" dirty="0"/>
              <a:t>well adapted to the network bandwidth constraints on cellular </a:t>
            </a:r>
            <a:r>
              <a:rPr lang="en-US" sz="1800" dirty="0" smtClean="0"/>
              <a:t>or satellite </a:t>
            </a:r>
            <a:r>
              <a:rPr lang="en-US" sz="1800" dirty="0"/>
              <a:t>links or constrained 6LoWPAN networks</a:t>
            </a:r>
            <a:r>
              <a:rPr lang="en-US" sz="1800" dirty="0" smtClean="0"/>
              <a:t>.</a:t>
            </a:r>
          </a:p>
          <a:p>
            <a:pPr lvl="2"/>
            <a:r>
              <a:rPr lang="en-US" sz="1800" dirty="0" smtClean="0"/>
              <a:t> </a:t>
            </a:r>
            <a:r>
              <a:rPr lang="en-US" sz="1800" dirty="0"/>
              <a:t>Message </a:t>
            </a:r>
            <a:r>
              <a:rPr lang="en-US" sz="1800" dirty="0" smtClean="0"/>
              <a:t>Queuing Telemetry </a:t>
            </a:r>
            <a:r>
              <a:rPr lang="en-US" sz="1800" dirty="0"/>
              <a:t>Transport (MQTT) and Constrained Application </a:t>
            </a:r>
            <a:r>
              <a:rPr lang="en-US" sz="1800" dirty="0" smtClean="0"/>
              <a:t>Protocol (</a:t>
            </a:r>
            <a:r>
              <a:rPr lang="en-US" sz="1800" dirty="0" err="1" smtClean="0"/>
              <a:t>CoAP</a:t>
            </a:r>
            <a:r>
              <a:rPr lang="en-US" sz="1800" dirty="0"/>
              <a:t>), covered later in this chapter, are two well-known examples </a:t>
            </a:r>
            <a:r>
              <a:rPr lang="en-US" sz="1800" dirty="0" smtClean="0"/>
              <a:t>of </a:t>
            </a:r>
            <a:r>
              <a:rPr lang="en-US" sz="1800" dirty="0" err="1" smtClean="0"/>
              <a:t>IoT</a:t>
            </a:r>
            <a:r>
              <a:rPr lang="en-US" sz="1800" dirty="0" smtClean="0"/>
              <a:t> </a:t>
            </a:r>
            <a:r>
              <a:rPr lang="en-US" sz="1800" dirty="0"/>
              <a:t>application layer protocols.</a:t>
            </a:r>
            <a:endParaRPr lang="en-US" dirty="0">
              <a:latin typeface="Comic Sans MS" panose="030F0702030302020204" pitchFamily="66" charset="0"/>
            </a:endParaRPr>
          </a:p>
        </p:txBody>
      </p:sp>
    </p:spTree>
    <p:extLst>
      <p:ext uri="{BB962C8B-B14F-4D97-AF65-F5344CB8AC3E}">
        <p14:creationId xmlns:p14="http://schemas.microsoft.com/office/powerpoint/2010/main" val="1153387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Application Layer Protocol Not </a:t>
            </a:r>
            <a:r>
              <a:rPr lang="en-US" dirty="0" smtClean="0">
                <a:latin typeface="Comic Sans MS" panose="030F0702030302020204" pitchFamily="66" charset="0"/>
              </a:rPr>
              <a:t>Present </a:t>
            </a: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fontScale="92500" lnSpcReduction="20000"/>
          </a:bodyPr>
          <a:lstStyle/>
          <a:p>
            <a:r>
              <a:rPr lang="en-US" dirty="0" smtClean="0"/>
              <a:t>As introduced before, IETF </a:t>
            </a:r>
            <a:r>
              <a:rPr lang="en-US" dirty="0"/>
              <a:t>RFC 7228 devices defined as class 0 </a:t>
            </a:r>
            <a:r>
              <a:rPr lang="en-US" dirty="0" smtClean="0"/>
              <a:t>send or </a:t>
            </a:r>
            <a:r>
              <a:rPr lang="en-US" dirty="0"/>
              <a:t>receive only a few bytes of </a:t>
            </a:r>
            <a:r>
              <a:rPr lang="en-US" dirty="0" smtClean="0"/>
              <a:t>data </a:t>
            </a:r>
          </a:p>
          <a:p>
            <a:endParaRPr lang="en-US" dirty="0" smtClean="0"/>
          </a:p>
          <a:p>
            <a:r>
              <a:rPr lang="en-US" dirty="0" smtClean="0"/>
              <a:t>For </a:t>
            </a:r>
            <a:r>
              <a:rPr lang="en-US" dirty="0"/>
              <a:t>myriad reasons, such as </a:t>
            </a:r>
            <a:r>
              <a:rPr lang="en-US" dirty="0" smtClean="0"/>
              <a:t>processing capability</a:t>
            </a:r>
            <a:r>
              <a:rPr lang="en-US" dirty="0"/>
              <a:t>, power constraints, and cost, these devices do not implement a </a:t>
            </a:r>
            <a:r>
              <a:rPr lang="en-US" dirty="0" smtClean="0"/>
              <a:t>fully structured </a:t>
            </a:r>
            <a:r>
              <a:rPr lang="en-US" dirty="0"/>
              <a:t>network protocol stack, such as IP, TCP, or UDP, or even </a:t>
            </a:r>
            <a:r>
              <a:rPr lang="en-US" dirty="0" smtClean="0"/>
              <a:t>an application </a:t>
            </a:r>
            <a:r>
              <a:rPr lang="en-US" dirty="0"/>
              <a:t>layer protocol. </a:t>
            </a:r>
            <a:endParaRPr lang="en-US" dirty="0" smtClean="0"/>
          </a:p>
          <a:p>
            <a:endParaRPr lang="en-US" dirty="0"/>
          </a:p>
          <a:p>
            <a:r>
              <a:rPr lang="en-US" dirty="0" smtClean="0"/>
              <a:t>Class </a:t>
            </a:r>
            <a:r>
              <a:rPr lang="en-US" dirty="0"/>
              <a:t>0 devices are usually simple smart </a:t>
            </a:r>
            <a:r>
              <a:rPr lang="en-US" dirty="0" smtClean="0"/>
              <a:t>objects that </a:t>
            </a:r>
            <a:r>
              <a:rPr lang="en-US" dirty="0"/>
              <a:t>are severely constrained. </a:t>
            </a:r>
            <a:endParaRPr lang="en-US" dirty="0" smtClean="0"/>
          </a:p>
          <a:p>
            <a:endParaRPr lang="en-US" dirty="0"/>
          </a:p>
          <a:p>
            <a:r>
              <a:rPr lang="en-US" dirty="0" smtClean="0"/>
              <a:t>Implementing </a:t>
            </a:r>
            <a:r>
              <a:rPr lang="en-US" dirty="0"/>
              <a:t>a robust protocol stack is </a:t>
            </a:r>
            <a:r>
              <a:rPr lang="en-US" dirty="0" smtClean="0"/>
              <a:t>usually </a:t>
            </a:r>
            <a:r>
              <a:rPr lang="en-US" dirty="0"/>
              <a:t>not useful and sometimes not even possible with the limited </a:t>
            </a:r>
            <a:r>
              <a:rPr lang="en-US" dirty="0" smtClean="0"/>
              <a:t>available resources</a:t>
            </a:r>
            <a:r>
              <a:rPr lang="en-US" dirty="0"/>
              <a:t>.</a:t>
            </a:r>
            <a:endParaRPr lang="en-US" sz="3200" dirty="0">
              <a:latin typeface="Comic Sans MS" panose="030F0702030302020204" pitchFamily="66" charset="0"/>
            </a:endParaRPr>
          </a:p>
        </p:txBody>
      </p:sp>
      <p:sp>
        <p:nvSpPr>
          <p:cNvPr id="4" name="TextBox 3"/>
          <p:cNvSpPr txBox="1"/>
          <p:nvPr/>
        </p:nvSpPr>
        <p:spPr>
          <a:xfrm>
            <a:off x="115910" y="6534382"/>
            <a:ext cx="11477470" cy="307777"/>
          </a:xfrm>
          <a:prstGeom prst="rect">
            <a:avLst/>
          </a:prstGeom>
          <a:noFill/>
        </p:spPr>
        <p:txBody>
          <a:bodyPr wrap="square" rtlCol="0">
            <a:spAutoFit/>
          </a:bodyPr>
          <a:lstStyle/>
          <a:p>
            <a:r>
              <a:rPr lang="en-US" sz="1400" dirty="0">
                <a:latin typeface="Comic Sans MS" panose="030F0702030302020204" pitchFamily="66" charset="0"/>
              </a:rPr>
              <a:t>* </a:t>
            </a:r>
            <a:r>
              <a:rPr lang="en-US" sz="1400" dirty="0">
                <a:solidFill>
                  <a:srgbClr val="FF0000"/>
                </a:solidFill>
                <a:latin typeface="Comic Sans MS" panose="030F0702030302020204" pitchFamily="66" charset="0"/>
              </a:rPr>
              <a:t>IoT Fundamentals: Networking Technologies, Protocols, and Use Cases for the Internet of Thing</a:t>
            </a:r>
            <a:r>
              <a:rPr lang="en-US" sz="1400" dirty="0">
                <a:latin typeface="Comic Sans MS" panose="030F0702030302020204" pitchFamily="66" charset="0"/>
              </a:rPr>
              <a:t>, Cisco press, 2017</a:t>
            </a:r>
          </a:p>
        </p:txBody>
      </p:sp>
    </p:spTree>
    <p:extLst>
      <p:ext uri="{BB962C8B-B14F-4D97-AF65-F5344CB8AC3E}">
        <p14:creationId xmlns:p14="http://schemas.microsoft.com/office/powerpoint/2010/main" val="30093457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Application Layer Protocol Not </a:t>
            </a:r>
            <a:r>
              <a:rPr lang="en-US" dirty="0" smtClean="0">
                <a:latin typeface="Comic Sans MS" panose="030F0702030302020204" pitchFamily="66" charset="0"/>
              </a:rPr>
              <a:t>Present </a:t>
            </a: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a:bodyPr>
          <a:lstStyle/>
          <a:p>
            <a:r>
              <a:rPr lang="en-US" dirty="0"/>
              <a:t>For example, consider low-cost temperature and relative humidity (</a:t>
            </a:r>
            <a:r>
              <a:rPr lang="en-US" dirty="0" smtClean="0"/>
              <a:t>RH) sensors </a:t>
            </a:r>
            <a:r>
              <a:rPr lang="en-US" dirty="0"/>
              <a:t>sending data over an LPWA </a:t>
            </a:r>
            <a:r>
              <a:rPr lang="en-US" dirty="0" err="1"/>
              <a:t>LoRaWAN</a:t>
            </a:r>
            <a:r>
              <a:rPr lang="en-US" dirty="0"/>
              <a:t> infrastructure. </a:t>
            </a:r>
            <a:endParaRPr lang="en-US" dirty="0" smtClean="0"/>
          </a:p>
          <a:p>
            <a:endParaRPr lang="en-US" dirty="0" smtClean="0"/>
          </a:p>
          <a:p>
            <a:r>
              <a:rPr lang="en-US" dirty="0" smtClean="0"/>
              <a:t>Temperature </a:t>
            </a:r>
            <a:r>
              <a:rPr lang="en-US" dirty="0"/>
              <a:t>is represented as 2 </a:t>
            </a:r>
            <a:r>
              <a:rPr lang="en-US" dirty="0" smtClean="0"/>
              <a:t>bytes and </a:t>
            </a:r>
            <a:r>
              <a:rPr lang="en-US" dirty="0"/>
              <a:t>RH as another 2 bytes of data. Therefore, </a:t>
            </a:r>
            <a:r>
              <a:rPr lang="en-US" dirty="0">
                <a:solidFill>
                  <a:schemeClr val="accent3">
                    <a:lumMod val="75000"/>
                  </a:schemeClr>
                </a:solidFill>
              </a:rPr>
              <a:t>this small data payload </a:t>
            </a:r>
            <a:r>
              <a:rPr lang="en-US" dirty="0" smtClean="0">
                <a:solidFill>
                  <a:schemeClr val="accent3">
                    <a:lumMod val="75000"/>
                  </a:schemeClr>
                </a:solidFill>
              </a:rPr>
              <a:t>is directly </a:t>
            </a:r>
            <a:r>
              <a:rPr lang="en-US" dirty="0">
                <a:solidFill>
                  <a:schemeClr val="accent3">
                    <a:lumMod val="75000"/>
                  </a:schemeClr>
                </a:solidFill>
              </a:rPr>
              <a:t>transported on top of the </a:t>
            </a:r>
            <a:r>
              <a:rPr lang="en-US" dirty="0" err="1">
                <a:solidFill>
                  <a:schemeClr val="accent3">
                    <a:lumMod val="75000"/>
                  </a:schemeClr>
                </a:solidFill>
              </a:rPr>
              <a:t>LoRaWAN</a:t>
            </a:r>
            <a:r>
              <a:rPr lang="en-US" dirty="0">
                <a:solidFill>
                  <a:schemeClr val="accent3">
                    <a:lumMod val="75000"/>
                  </a:schemeClr>
                </a:solidFill>
              </a:rPr>
              <a:t> MAC layer, without the use </a:t>
            </a:r>
            <a:r>
              <a:rPr lang="en-US" dirty="0" smtClean="0">
                <a:solidFill>
                  <a:schemeClr val="accent3">
                    <a:lumMod val="75000"/>
                  </a:schemeClr>
                </a:solidFill>
              </a:rPr>
              <a:t>of TCP/IP. </a:t>
            </a:r>
          </a:p>
          <a:p>
            <a:endParaRPr lang="en-US" dirty="0" smtClean="0"/>
          </a:p>
        </p:txBody>
      </p:sp>
      <p:sp>
        <p:nvSpPr>
          <p:cNvPr id="4" name="TextBox 3"/>
          <p:cNvSpPr txBox="1"/>
          <p:nvPr/>
        </p:nvSpPr>
        <p:spPr>
          <a:xfrm>
            <a:off x="115910" y="6534382"/>
            <a:ext cx="11477470" cy="307777"/>
          </a:xfrm>
          <a:prstGeom prst="rect">
            <a:avLst/>
          </a:prstGeom>
          <a:noFill/>
        </p:spPr>
        <p:txBody>
          <a:bodyPr wrap="square" rtlCol="0">
            <a:spAutoFit/>
          </a:bodyPr>
          <a:lstStyle/>
          <a:p>
            <a:r>
              <a:rPr lang="en-US" sz="1400" dirty="0">
                <a:latin typeface="Comic Sans MS" panose="030F0702030302020204" pitchFamily="66" charset="0"/>
              </a:rPr>
              <a:t>* </a:t>
            </a:r>
            <a:r>
              <a:rPr lang="en-US" sz="1400" dirty="0">
                <a:solidFill>
                  <a:srgbClr val="FF0000"/>
                </a:solidFill>
                <a:latin typeface="Comic Sans MS" panose="030F0702030302020204" pitchFamily="66" charset="0"/>
              </a:rPr>
              <a:t>IoT Fundamentals: Networking Technologies, Protocols, and Use Cases for the Internet of Thing</a:t>
            </a:r>
            <a:r>
              <a:rPr lang="en-US" sz="1400" dirty="0">
                <a:latin typeface="Comic Sans MS" panose="030F0702030302020204" pitchFamily="66" charset="0"/>
              </a:rPr>
              <a:t>, Cisco press, 2017</a:t>
            </a:r>
          </a:p>
        </p:txBody>
      </p:sp>
    </p:spTree>
    <p:extLst>
      <p:ext uri="{BB962C8B-B14F-4D97-AF65-F5344CB8AC3E}">
        <p14:creationId xmlns:p14="http://schemas.microsoft.com/office/powerpoint/2010/main" val="25764598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Application Layer Protocol Not </a:t>
            </a:r>
            <a:r>
              <a:rPr lang="en-US" dirty="0" smtClean="0">
                <a:latin typeface="Comic Sans MS" panose="030F0702030302020204" pitchFamily="66" charset="0"/>
              </a:rPr>
              <a:t>Present </a:t>
            </a: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a:bodyPr>
          <a:lstStyle/>
          <a:p>
            <a:r>
              <a:rPr lang="en-US" dirty="0" smtClean="0"/>
              <a:t>Following Example  shows the raw data for temperature and relative humidity </a:t>
            </a:r>
            <a:r>
              <a:rPr lang="en-US" dirty="0"/>
              <a:t>and how it can be decoded by the application.</a:t>
            </a:r>
            <a:endParaRPr lang="en-US" sz="3200" dirty="0">
              <a:latin typeface="Comic Sans MS" panose="030F0702030302020204" pitchFamily="66" charset="0"/>
            </a:endParaRPr>
          </a:p>
        </p:txBody>
      </p:sp>
      <p:sp>
        <p:nvSpPr>
          <p:cNvPr id="4" name="TextBox 3"/>
          <p:cNvSpPr txBox="1"/>
          <p:nvPr/>
        </p:nvSpPr>
        <p:spPr>
          <a:xfrm>
            <a:off x="115910" y="6534382"/>
            <a:ext cx="11477470" cy="307777"/>
          </a:xfrm>
          <a:prstGeom prst="rect">
            <a:avLst/>
          </a:prstGeom>
          <a:noFill/>
        </p:spPr>
        <p:txBody>
          <a:bodyPr wrap="square" rtlCol="0">
            <a:spAutoFit/>
          </a:bodyPr>
          <a:lstStyle/>
          <a:p>
            <a:r>
              <a:rPr lang="en-US" sz="1400" dirty="0">
                <a:latin typeface="Comic Sans MS" panose="030F0702030302020204" pitchFamily="66" charset="0"/>
              </a:rPr>
              <a:t>* </a:t>
            </a:r>
            <a:r>
              <a:rPr lang="en-US" sz="1400" dirty="0">
                <a:solidFill>
                  <a:srgbClr val="FF0000"/>
                </a:solidFill>
                <a:latin typeface="Comic Sans MS" panose="030F0702030302020204" pitchFamily="66" charset="0"/>
              </a:rPr>
              <a:t>IoT Fundamentals: Networking Technologies, Protocols, and Use Cases for the Internet of Thing</a:t>
            </a:r>
            <a:r>
              <a:rPr lang="en-US" sz="1400" dirty="0">
                <a:latin typeface="Comic Sans MS" panose="030F0702030302020204" pitchFamily="66" charset="0"/>
              </a:rPr>
              <a:t>, Cisco press, 2017</a:t>
            </a:r>
          </a:p>
        </p:txBody>
      </p:sp>
      <p:pic>
        <p:nvPicPr>
          <p:cNvPr id="5" name="Picture 4"/>
          <p:cNvPicPr>
            <a:picLocks noChangeAspect="1"/>
          </p:cNvPicPr>
          <p:nvPr/>
        </p:nvPicPr>
        <p:blipFill>
          <a:blip r:embed="rId2"/>
          <a:stretch>
            <a:fillRect/>
          </a:stretch>
        </p:blipFill>
        <p:spPr>
          <a:xfrm>
            <a:off x="1176576" y="3380509"/>
            <a:ext cx="9683400" cy="2421775"/>
          </a:xfrm>
          <a:prstGeom prst="rect">
            <a:avLst/>
          </a:prstGeom>
        </p:spPr>
      </p:pic>
    </p:spTree>
    <p:extLst>
      <p:ext uri="{BB962C8B-B14F-4D97-AF65-F5344CB8AC3E}">
        <p14:creationId xmlns:p14="http://schemas.microsoft.com/office/powerpoint/2010/main" val="834592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Application Layer Protocol Not </a:t>
            </a:r>
            <a:r>
              <a:rPr lang="en-US" dirty="0" smtClean="0">
                <a:latin typeface="Comic Sans MS" panose="030F0702030302020204" pitchFamily="66" charset="0"/>
              </a:rPr>
              <a:t>Present </a:t>
            </a: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a:bodyPr>
          <a:lstStyle/>
          <a:p>
            <a:r>
              <a:rPr lang="en-US" dirty="0"/>
              <a:t>While many constrained devices, such as sensors and actuators, have </a:t>
            </a:r>
            <a:r>
              <a:rPr lang="en-US" dirty="0" smtClean="0"/>
              <a:t>adopted deployments </a:t>
            </a:r>
            <a:r>
              <a:rPr lang="en-US" dirty="0"/>
              <a:t>that have no application layer, </a:t>
            </a:r>
            <a:r>
              <a:rPr lang="en-US" dirty="0" smtClean="0"/>
              <a:t>this transportation </a:t>
            </a:r>
            <a:r>
              <a:rPr lang="en-US" dirty="0"/>
              <a:t>method has </a:t>
            </a:r>
            <a:r>
              <a:rPr lang="en-US" dirty="0" smtClean="0"/>
              <a:t>not been </a:t>
            </a:r>
            <a:r>
              <a:rPr lang="en-US" dirty="0"/>
              <a:t>standardized</a:t>
            </a:r>
            <a:r>
              <a:rPr lang="en-US" dirty="0" smtClean="0"/>
              <a:t>.</a:t>
            </a:r>
          </a:p>
          <a:p>
            <a:endParaRPr lang="en-US" dirty="0" smtClean="0"/>
          </a:p>
          <a:p>
            <a:r>
              <a:rPr lang="en-US" dirty="0" smtClean="0"/>
              <a:t>This </a:t>
            </a:r>
            <a:r>
              <a:rPr lang="en-US" dirty="0"/>
              <a:t>lack of standardization makes it difficult for </a:t>
            </a:r>
            <a:r>
              <a:rPr lang="en-US" dirty="0" smtClean="0"/>
              <a:t>generic implementations </a:t>
            </a:r>
            <a:r>
              <a:rPr lang="en-US" dirty="0"/>
              <a:t>of this transport method to be successful from </a:t>
            </a:r>
            <a:r>
              <a:rPr lang="en-US" dirty="0" smtClean="0"/>
              <a:t>an interoperability </a:t>
            </a:r>
            <a:r>
              <a:rPr lang="en-US" dirty="0"/>
              <a:t>perspective.</a:t>
            </a:r>
            <a:endParaRPr lang="en-US" sz="3200" dirty="0">
              <a:latin typeface="Comic Sans MS" panose="030F0702030302020204" pitchFamily="66" charset="0"/>
            </a:endParaRPr>
          </a:p>
        </p:txBody>
      </p:sp>
      <p:sp>
        <p:nvSpPr>
          <p:cNvPr id="4" name="TextBox 3"/>
          <p:cNvSpPr txBox="1"/>
          <p:nvPr/>
        </p:nvSpPr>
        <p:spPr>
          <a:xfrm>
            <a:off x="115910" y="6534382"/>
            <a:ext cx="11477470" cy="307777"/>
          </a:xfrm>
          <a:prstGeom prst="rect">
            <a:avLst/>
          </a:prstGeom>
          <a:noFill/>
        </p:spPr>
        <p:txBody>
          <a:bodyPr wrap="square" rtlCol="0">
            <a:spAutoFit/>
          </a:bodyPr>
          <a:lstStyle/>
          <a:p>
            <a:r>
              <a:rPr lang="en-US" sz="1400" dirty="0">
                <a:latin typeface="Comic Sans MS" panose="030F0702030302020204" pitchFamily="66" charset="0"/>
              </a:rPr>
              <a:t>* </a:t>
            </a:r>
            <a:r>
              <a:rPr lang="en-US" sz="1400" dirty="0">
                <a:solidFill>
                  <a:srgbClr val="FF0000"/>
                </a:solidFill>
                <a:latin typeface="Comic Sans MS" panose="030F0702030302020204" pitchFamily="66" charset="0"/>
              </a:rPr>
              <a:t>IoT Fundamentals: Networking Technologies, Protocols, and Use Cases for the Internet of Thing</a:t>
            </a:r>
            <a:r>
              <a:rPr lang="en-US" sz="1400" dirty="0">
                <a:latin typeface="Comic Sans MS" panose="030F0702030302020204" pitchFamily="66" charset="0"/>
              </a:rPr>
              <a:t>, Cisco press, 2017</a:t>
            </a:r>
          </a:p>
        </p:txBody>
      </p:sp>
    </p:spTree>
    <p:extLst>
      <p:ext uri="{BB962C8B-B14F-4D97-AF65-F5344CB8AC3E}">
        <p14:creationId xmlns:p14="http://schemas.microsoft.com/office/powerpoint/2010/main" val="2706461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Application Layer Protocol Not </a:t>
            </a:r>
            <a:r>
              <a:rPr lang="en-US" dirty="0" smtClean="0">
                <a:latin typeface="Comic Sans MS" panose="030F0702030302020204" pitchFamily="66" charset="0"/>
              </a:rPr>
              <a:t>Present </a:t>
            </a:r>
            <a:endParaRPr lang="en-US" dirty="0">
              <a:latin typeface="Comic Sans MS" panose="030F0702030302020204" pitchFamily="66" charset="0"/>
            </a:endParaRPr>
          </a:p>
        </p:txBody>
      </p:sp>
      <p:sp>
        <p:nvSpPr>
          <p:cNvPr id="3" name="Content Placeholder 2"/>
          <p:cNvSpPr>
            <a:spLocks noGrp="1"/>
          </p:cNvSpPr>
          <p:nvPr>
            <p:ph idx="1"/>
          </p:nvPr>
        </p:nvSpPr>
        <p:spPr>
          <a:xfrm>
            <a:off x="802227" y="1441939"/>
            <a:ext cx="10791153" cy="4888458"/>
          </a:xfrm>
        </p:spPr>
        <p:txBody>
          <a:bodyPr>
            <a:noAutofit/>
          </a:bodyPr>
          <a:lstStyle/>
          <a:p>
            <a:r>
              <a:rPr lang="en-US" sz="2400" dirty="0" smtClean="0"/>
              <a:t>Consider different kinds </a:t>
            </a:r>
            <a:r>
              <a:rPr lang="en-US" sz="2400" dirty="0"/>
              <a:t>of temperature </a:t>
            </a:r>
            <a:r>
              <a:rPr lang="en-US" sz="2400" dirty="0" smtClean="0"/>
              <a:t>sensors from </a:t>
            </a:r>
            <a:r>
              <a:rPr lang="en-US" sz="2400" dirty="0"/>
              <a:t>different </a:t>
            </a:r>
            <a:r>
              <a:rPr lang="en-US" sz="2400" dirty="0" smtClean="0"/>
              <a:t>manufacturers.</a:t>
            </a:r>
          </a:p>
          <a:p>
            <a:pPr lvl="1"/>
            <a:r>
              <a:rPr lang="en-US" sz="2000" dirty="0" smtClean="0"/>
              <a:t>These </a:t>
            </a:r>
            <a:r>
              <a:rPr lang="en-US" sz="2000" dirty="0"/>
              <a:t>sensors will report temperature data </a:t>
            </a:r>
            <a:r>
              <a:rPr lang="en-US" sz="2000" dirty="0" smtClean="0"/>
              <a:t>in varying </a:t>
            </a:r>
            <a:r>
              <a:rPr lang="en-US" sz="2000" dirty="0"/>
              <a:t>formats. </a:t>
            </a:r>
            <a:endParaRPr lang="en-US" sz="2000" dirty="0" smtClean="0"/>
          </a:p>
          <a:p>
            <a:pPr lvl="1"/>
            <a:r>
              <a:rPr lang="en-US" sz="2000" dirty="0" smtClean="0"/>
              <a:t>A </a:t>
            </a:r>
            <a:r>
              <a:rPr lang="en-US" sz="2000" dirty="0"/>
              <a:t>temperature value will always be present in the </a:t>
            </a:r>
            <a:r>
              <a:rPr lang="en-US" sz="2000" dirty="0" smtClean="0"/>
              <a:t>data transmitted </a:t>
            </a:r>
            <a:r>
              <a:rPr lang="en-US" sz="2000" dirty="0"/>
              <a:t>by each sensor, but decoding this data will be vendor specific. </a:t>
            </a:r>
            <a:endParaRPr lang="en-US" sz="2000" dirty="0" smtClean="0"/>
          </a:p>
          <a:p>
            <a:endParaRPr lang="en-US" sz="1400" dirty="0" smtClean="0"/>
          </a:p>
          <a:p>
            <a:r>
              <a:rPr lang="en-US" sz="2400" dirty="0" smtClean="0"/>
              <a:t>If you </a:t>
            </a:r>
            <a:r>
              <a:rPr lang="en-US" sz="2400" dirty="0"/>
              <a:t>scale this scenario out across hundreds or thousands of sensors, </a:t>
            </a:r>
            <a:r>
              <a:rPr lang="en-US" sz="2400" dirty="0" smtClean="0"/>
              <a:t>the problem </a:t>
            </a:r>
            <a:r>
              <a:rPr lang="en-US" sz="2400" dirty="0"/>
              <a:t>of allowing various applications to receive and interpret </a:t>
            </a:r>
            <a:r>
              <a:rPr lang="en-US" sz="2400" dirty="0" smtClean="0"/>
              <a:t>temperature values </a:t>
            </a:r>
            <a:r>
              <a:rPr lang="en-US" sz="2400" dirty="0"/>
              <a:t>delivered in different formats becomes increasingly complex. </a:t>
            </a:r>
            <a:endParaRPr lang="en-US" sz="2400" dirty="0" smtClean="0"/>
          </a:p>
          <a:p>
            <a:endParaRPr lang="en-US" sz="1400" dirty="0" smtClean="0"/>
          </a:p>
          <a:p>
            <a:r>
              <a:rPr lang="en-US" sz="2400" dirty="0" smtClean="0"/>
              <a:t>The solution </a:t>
            </a:r>
            <a:r>
              <a:rPr lang="en-US" sz="2400" dirty="0"/>
              <a:t>to this problem is to use an </a:t>
            </a:r>
            <a:r>
              <a:rPr lang="en-US" sz="2400" dirty="0" err="1"/>
              <a:t>IoT</a:t>
            </a:r>
            <a:r>
              <a:rPr lang="en-US" sz="2400" dirty="0"/>
              <a:t> data broker, as detailed in Figure </a:t>
            </a:r>
            <a:r>
              <a:rPr lang="en-US" sz="2400" dirty="0" smtClean="0"/>
              <a:t>of next slide</a:t>
            </a:r>
            <a:endParaRPr lang="en-US" sz="2400" dirty="0"/>
          </a:p>
          <a:p>
            <a:pPr lvl="1"/>
            <a:r>
              <a:rPr lang="en-US" sz="2000" dirty="0" smtClean="0"/>
              <a:t>An </a:t>
            </a:r>
            <a:r>
              <a:rPr lang="en-US" sz="2000" dirty="0" err="1"/>
              <a:t>IoT</a:t>
            </a:r>
            <a:r>
              <a:rPr lang="en-US" sz="2000" dirty="0"/>
              <a:t> data broker is a piece of middleware that standardizes sensor </a:t>
            </a:r>
            <a:r>
              <a:rPr lang="en-US" sz="2000" dirty="0" smtClean="0"/>
              <a:t>output into </a:t>
            </a:r>
            <a:r>
              <a:rPr lang="en-US" sz="2000" dirty="0"/>
              <a:t>a common format that can then be retrieved by authorized applications</a:t>
            </a:r>
            <a:r>
              <a:rPr lang="en-US" sz="2000" dirty="0" smtClean="0"/>
              <a:t>.</a:t>
            </a:r>
            <a:endParaRPr lang="en-US" sz="2000" dirty="0"/>
          </a:p>
        </p:txBody>
      </p:sp>
    </p:spTree>
    <p:extLst>
      <p:ext uri="{BB962C8B-B14F-4D97-AF65-F5344CB8AC3E}">
        <p14:creationId xmlns:p14="http://schemas.microsoft.com/office/powerpoint/2010/main" val="37407097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Application Layer Protocol Not </a:t>
            </a:r>
            <a:r>
              <a:rPr lang="en-US" dirty="0" smtClean="0">
                <a:latin typeface="Comic Sans MS" panose="030F0702030302020204" pitchFamily="66" charset="0"/>
              </a:rPr>
              <a:t>Present </a:t>
            </a:r>
            <a:endParaRPr lang="en-US" dirty="0">
              <a:latin typeface="Comic Sans MS" panose="030F0702030302020204" pitchFamily="66" charset="0"/>
            </a:endParaRPr>
          </a:p>
        </p:txBody>
      </p:sp>
      <p:sp>
        <p:nvSpPr>
          <p:cNvPr id="3" name="Content Placeholder 2"/>
          <p:cNvSpPr>
            <a:spLocks noGrp="1"/>
          </p:cNvSpPr>
          <p:nvPr>
            <p:ph idx="1"/>
          </p:nvPr>
        </p:nvSpPr>
        <p:spPr>
          <a:xfrm>
            <a:off x="0" y="1901951"/>
            <a:ext cx="2159392" cy="4428445"/>
          </a:xfrm>
        </p:spPr>
        <p:txBody>
          <a:bodyPr>
            <a:normAutofit/>
          </a:bodyPr>
          <a:lstStyle/>
          <a:p>
            <a:r>
              <a:rPr lang="en-US" sz="2400" dirty="0" err="1" smtClean="0">
                <a:latin typeface="Comic Sans MS" panose="030F0702030302020204" pitchFamily="66" charset="0"/>
              </a:rPr>
              <a:t>IoT</a:t>
            </a:r>
            <a:r>
              <a:rPr lang="en-US" sz="2400" dirty="0" smtClean="0">
                <a:latin typeface="Comic Sans MS" panose="030F0702030302020204" pitchFamily="66" charset="0"/>
              </a:rPr>
              <a:t> Data Broker</a:t>
            </a:r>
            <a:endParaRPr lang="en-US" sz="2400" dirty="0">
              <a:latin typeface="Comic Sans MS" panose="030F0702030302020204" pitchFamily="66" charset="0"/>
            </a:endParaRPr>
          </a:p>
        </p:txBody>
      </p:sp>
      <p:pic>
        <p:nvPicPr>
          <p:cNvPr id="4" name="Picture 3"/>
          <p:cNvPicPr>
            <a:picLocks noChangeAspect="1"/>
          </p:cNvPicPr>
          <p:nvPr/>
        </p:nvPicPr>
        <p:blipFill>
          <a:blip r:embed="rId2"/>
          <a:stretch>
            <a:fillRect/>
          </a:stretch>
        </p:blipFill>
        <p:spPr>
          <a:xfrm>
            <a:off x="1779562" y="1328375"/>
            <a:ext cx="8391379" cy="5002021"/>
          </a:xfrm>
          <a:prstGeom prst="rect">
            <a:avLst/>
          </a:prstGeom>
        </p:spPr>
      </p:pic>
      <p:sp>
        <p:nvSpPr>
          <p:cNvPr id="5" name="TextBox 4"/>
          <p:cNvSpPr txBox="1"/>
          <p:nvPr/>
        </p:nvSpPr>
        <p:spPr>
          <a:xfrm>
            <a:off x="115910" y="6534382"/>
            <a:ext cx="11477470" cy="307777"/>
          </a:xfrm>
          <a:prstGeom prst="rect">
            <a:avLst/>
          </a:prstGeom>
          <a:noFill/>
        </p:spPr>
        <p:txBody>
          <a:bodyPr wrap="square" rtlCol="0">
            <a:spAutoFit/>
          </a:bodyPr>
          <a:lstStyle/>
          <a:p>
            <a:r>
              <a:rPr lang="en-US" sz="1400" dirty="0">
                <a:latin typeface="Comic Sans MS" panose="030F0702030302020204" pitchFamily="66" charset="0"/>
              </a:rPr>
              <a:t>* </a:t>
            </a:r>
            <a:r>
              <a:rPr lang="en-US" sz="1400" dirty="0">
                <a:solidFill>
                  <a:srgbClr val="FF0000"/>
                </a:solidFill>
                <a:latin typeface="Comic Sans MS" panose="030F0702030302020204" pitchFamily="66" charset="0"/>
              </a:rPr>
              <a:t>IoT Fundamentals: Networking Technologies, Protocols, and Use Cases for the Internet of Thing</a:t>
            </a:r>
            <a:r>
              <a:rPr lang="en-US" sz="1400" dirty="0">
                <a:latin typeface="Comic Sans MS" panose="030F0702030302020204" pitchFamily="66" charset="0"/>
              </a:rPr>
              <a:t>, Cisco press, 2017</a:t>
            </a:r>
          </a:p>
        </p:txBody>
      </p:sp>
    </p:spTree>
    <p:extLst>
      <p:ext uri="{BB962C8B-B14F-4D97-AF65-F5344CB8AC3E}">
        <p14:creationId xmlns:p14="http://schemas.microsoft.com/office/powerpoint/2010/main" val="23811432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Application Layer Protocol Not </a:t>
            </a:r>
            <a:r>
              <a:rPr lang="en-US" dirty="0" smtClean="0">
                <a:latin typeface="Comic Sans MS" panose="030F0702030302020204" pitchFamily="66" charset="0"/>
              </a:rPr>
              <a:t>Present </a:t>
            </a:r>
            <a:endParaRPr lang="en-US" dirty="0">
              <a:latin typeface="Comic Sans MS" panose="030F0702030302020204" pitchFamily="66" charset="0"/>
            </a:endParaRPr>
          </a:p>
        </p:txBody>
      </p:sp>
      <p:sp>
        <p:nvSpPr>
          <p:cNvPr id="3" name="Content Placeholder 2"/>
          <p:cNvSpPr>
            <a:spLocks noGrp="1"/>
          </p:cNvSpPr>
          <p:nvPr>
            <p:ph idx="1"/>
          </p:nvPr>
        </p:nvSpPr>
        <p:spPr>
          <a:xfrm>
            <a:off x="907366" y="1901951"/>
            <a:ext cx="9404252" cy="4428445"/>
          </a:xfrm>
        </p:spPr>
        <p:txBody>
          <a:bodyPr>
            <a:normAutofit/>
          </a:bodyPr>
          <a:lstStyle/>
          <a:p>
            <a:r>
              <a:rPr lang="en-US" dirty="0"/>
              <a:t>You should note that </a:t>
            </a:r>
            <a:r>
              <a:rPr lang="en-US" dirty="0" err="1"/>
              <a:t>IoT</a:t>
            </a:r>
            <a:r>
              <a:rPr lang="en-US" dirty="0"/>
              <a:t> data brokers are also utilized from a </a:t>
            </a:r>
            <a:r>
              <a:rPr lang="en-US" dirty="0" smtClean="0"/>
              <a:t>commercial perspective </a:t>
            </a:r>
            <a:r>
              <a:rPr lang="en-US" dirty="0"/>
              <a:t>to distribute and sell </a:t>
            </a:r>
            <a:r>
              <a:rPr lang="en-US" dirty="0" err="1"/>
              <a:t>IoT</a:t>
            </a:r>
            <a:r>
              <a:rPr lang="en-US" dirty="0"/>
              <a:t> data to third parties</a:t>
            </a:r>
            <a:r>
              <a:rPr lang="en-US" dirty="0" smtClean="0"/>
              <a:t>.</a:t>
            </a:r>
          </a:p>
          <a:p>
            <a:pPr lvl="1"/>
            <a:r>
              <a:rPr lang="en-US" dirty="0" smtClean="0"/>
              <a:t> </a:t>
            </a:r>
            <a:r>
              <a:rPr lang="en-US" dirty="0"/>
              <a:t>Companies </a:t>
            </a:r>
            <a:r>
              <a:rPr lang="en-US" dirty="0" smtClean="0"/>
              <a:t>can provide </a:t>
            </a:r>
            <a:r>
              <a:rPr lang="en-US" dirty="0"/>
              <a:t>access to their data broker from another company’s application for </a:t>
            </a:r>
            <a:r>
              <a:rPr lang="en-US" dirty="0" smtClean="0"/>
              <a:t>a fee</a:t>
            </a:r>
            <a:r>
              <a:rPr lang="en-US" dirty="0"/>
              <a:t>. </a:t>
            </a:r>
            <a:endParaRPr lang="en-US" dirty="0" smtClean="0"/>
          </a:p>
          <a:p>
            <a:endParaRPr lang="en-US" dirty="0" smtClean="0"/>
          </a:p>
          <a:p>
            <a:r>
              <a:rPr lang="en-US" dirty="0" smtClean="0"/>
              <a:t>This </a:t>
            </a:r>
            <a:r>
              <a:rPr lang="en-US" dirty="0"/>
              <a:t>makes an </a:t>
            </a:r>
            <a:r>
              <a:rPr lang="en-US" dirty="0" err="1"/>
              <a:t>IoT</a:t>
            </a:r>
            <a:r>
              <a:rPr lang="en-US" dirty="0"/>
              <a:t> data broker a possible </a:t>
            </a:r>
            <a:r>
              <a:rPr lang="en-US" dirty="0">
                <a:solidFill>
                  <a:schemeClr val="accent3">
                    <a:lumMod val="75000"/>
                  </a:schemeClr>
                </a:solidFill>
              </a:rPr>
              <a:t>revenue stream</a:t>
            </a:r>
            <a:r>
              <a:rPr lang="en-US" dirty="0"/>
              <a:t>, depending </a:t>
            </a:r>
            <a:r>
              <a:rPr lang="en-US" dirty="0" smtClean="0"/>
              <a:t>on the </a:t>
            </a:r>
            <a:r>
              <a:rPr lang="en-US" dirty="0"/>
              <a:t>value of the data it contains</a:t>
            </a:r>
            <a:r>
              <a:rPr lang="en-US" dirty="0" smtClean="0"/>
              <a:t>.</a:t>
            </a:r>
          </a:p>
          <a:p>
            <a:endParaRPr lang="en-US" dirty="0" smtClean="0"/>
          </a:p>
        </p:txBody>
      </p:sp>
      <p:sp>
        <p:nvSpPr>
          <p:cNvPr id="5" name="TextBox 4"/>
          <p:cNvSpPr txBox="1"/>
          <p:nvPr/>
        </p:nvSpPr>
        <p:spPr>
          <a:xfrm>
            <a:off x="115910" y="6534382"/>
            <a:ext cx="11477470" cy="307777"/>
          </a:xfrm>
          <a:prstGeom prst="rect">
            <a:avLst/>
          </a:prstGeom>
          <a:noFill/>
        </p:spPr>
        <p:txBody>
          <a:bodyPr wrap="square" rtlCol="0">
            <a:spAutoFit/>
          </a:bodyPr>
          <a:lstStyle/>
          <a:p>
            <a:r>
              <a:rPr lang="en-US" sz="1400" dirty="0">
                <a:latin typeface="Comic Sans MS" panose="030F0702030302020204" pitchFamily="66" charset="0"/>
              </a:rPr>
              <a:t>* </a:t>
            </a:r>
            <a:r>
              <a:rPr lang="en-US" sz="1400" dirty="0">
                <a:solidFill>
                  <a:srgbClr val="FF0000"/>
                </a:solidFill>
                <a:latin typeface="Comic Sans MS" panose="030F0702030302020204" pitchFamily="66" charset="0"/>
              </a:rPr>
              <a:t>IoT Fundamentals: Networking Technologies, Protocols, and Use Cases for the Internet of Thing</a:t>
            </a:r>
            <a:r>
              <a:rPr lang="en-US" sz="1400" dirty="0">
                <a:latin typeface="Comic Sans MS" panose="030F0702030302020204" pitchFamily="66" charset="0"/>
              </a:rPr>
              <a:t>, Cisco press, 2017</a:t>
            </a:r>
          </a:p>
        </p:txBody>
      </p:sp>
    </p:spTree>
    <p:extLst>
      <p:ext uri="{BB962C8B-B14F-4D97-AF65-F5344CB8AC3E}">
        <p14:creationId xmlns:p14="http://schemas.microsoft.com/office/powerpoint/2010/main" val="11927144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Contents </a:t>
            </a: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fontScale="62500" lnSpcReduction="20000"/>
          </a:bodyPr>
          <a:lstStyle/>
          <a:p>
            <a:pPr>
              <a:lnSpc>
                <a:spcPct val="150000"/>
              </a:lnSpc>
            </a:pPr>
            <a:r>
              <a:rPr lang="en-US" sz="3600" dirty="0" smtClean="0">
                <a:latin typeface="Comic Sans MS" panose="030F0702030302020204" pitchFamily="66" charset="0"/>
              </a:rPr>
              <a:t>Introduction and Review of Traditional Transport and Application Protocols</a:t>
            </a:r>
          </a:p>
          <a:p>
            <a:pPr>
              <a:lnSpc>
                <a:spcPct val="150000"/>
              </a:lnSpc>
            </a:pPr>
            <a:endParaRPr lang="en-US" sz="3600" dirty="0" smtClean="0">
              <a:latin typeface="Comic Sans MS" panose="030F0702030302020204" pitchFamily="66" charset="0"/>
            </a:endParaRPr>
          </a:p>
          <a:p>
            <a:pPr>
              <a:lnSpc>
                <a:spcPct val="150000"/>
              </a:lnSpc>
            </a:pPr>
            <a:r>
              <a:rPr lang="en-US" sz="3600" dirty="0" err="1" smtClean="0">
                <a:solidFill>
                  <a:schemeClr val="bg1">
                    <a:lumMod val="75000"/>
                  </a:schemeClr>
                </a:solidFill>
                <a:latin typeface="Comic Sans MS" panose="030F0702030302020204" pitchFamily="66" charset="0"/>
              </a:rPr>
              <a:t>IoT</a:t>
            </a:r>
            <a:r>
              <a:rPr lang="en-US" sz="3600" dirty="0" smtClean="0">
                <a:solidFill>
                  <a:schemeClr val="bg1">
                    <a:lumMod val="75000"/>
                  </a:schemeClr>
                </a:solidFill>
                <a:latin typeface="Comic Sans MS" panose="030F0702030302020204" pitchFamily="66" charset="0"/>
              </a:rPr>
              <a:t> </a:t>
            </a:r>
            <a:r>
              <a:rPr lang="en-US" sz="3600" dirty="0">
                <a:solidFill>
                  <a:schemeClr val="bg1">
                    <a:lumMod val="75000"/>
                  </a:schemeClr>
                </a:solidFill>
                <a:latin typeface="Comic Sans MS" panose="030F0702030302020204" pitchFamily="66" charset="0"/>
              </a:rPr>
              <a:t>Transport and Application </a:t>
            </a:r>
            <a:r>
              <a:rPr lang="en-US" sz="3600" dirty="0" smtClean="0">
                <a:solidFill>
                  <a:schemeClr val="bg1">
                    <a:lumMod val="75000"/>
                  </a:schemeClr>
                </a:solidFill>
                <a:latin typeface="Comic Sans MS" panose="030F0702030302020204" pitchFamily="66" charset="0"/>
              </a:rPr>
              <a:t>Protocols</a:t>
            </a:r>
          </a:p>
          <a:p>
            <a:pPr lvl="1">
              <a:lnSpc>
                <a:spcPct val="150000"/>
              </a:lnSpc>
            </a:pPr>
            <a:r>
              <a:rPr lang="en-US" sz="3600" dirty="0" err="1">
                <a:solidFill>
                  <a:schemeClr val="bg1">
                    <a:lumMod val="75000"/>
                  </a:schemeClr>
                </a:solidFill>
                <a:latin typeface="Comic Sans MS" panose="030F0702030302020204" pitchFamily="66" charset="0"/>
              </a:rPr>
              <a:t>IoT</a:t>
            </a:r>
            <a:r>
              <a:rPr lang="en-US" sz="3600" dirty="0">
                <a:solidFill>
                  <a:schemeClr val="bg1">
                    <a:lumMod val="75000"/>
                  </a:schemeClr>
                </a:solidFill>
                <a:latin typeface="Comic Sans MS" panose="030F0702030302020204" pitchFamily="66" charset="0"/>
              </a:rPr>
              <a:t> Application Transport Methods</a:t>
            </a:r>
            <a:endParaRPr lang="en-US" sz="3600" dirty="0" smtClean="0">
              <a:solidFill>
                <a:schemeClr val="bg1">
                  <a:lumMod val="75000"/>
                </a:schemeClr>
              </a:solidFill>
              <a:latin typeface="Comic Sans MS" panose="030F0702030302020204" pitchFamily="66" charset="0"/>
            </a:endParaRPr>
          </a:p>
          <a:p>
            <a:pPr lvl="1">
              <a:lnSpc>
                <a:spcPct val="150000"/>
              </a:lnSpc>
            </a:pPr>
            <a:r>
              <a:rPr lang="en-US" sz="3600" dirty="0" smtClean="0">
                <a:solidFill>
                  <a:schemeClr val="bg1">
                    <a:lumMod val="75000"/>
                  </a:schemeClr>
                </a:solidFill>
                <a:latin typeface="Comic Sans MS" panose="030F0702030302020204" pitchFamily="66" charset="0"/>
              </a:rPr>
              <a:t>Why </a:t>
            </a:r>
            <a:r>
              <a:rPr lang="en-US" sz="3600" dirty="0">
                <a:solidFill>
                  <a:schemeClr val="bg1">
                    <a:lumMod val="75000"/>
                  </a:schemeClr>
                </a:solidFill>
                <a:latin typeface="Comic Sans MS" panose="030F0702030302020204" pitchFamily="66" charset="0"/>
              </a:rPr>
              <a:t>Not Web Protocol for the Internet of Things?</a:t>
            </a:r>
          </a:p>
          <a:p>
            <a:pPr lvl="1">
              <a:lnSpc>
                <a:spcPct val="150000"/>
              </a:lnSpc>
            </a:pPr>
            <a:r>
              <a:rPr lang="en-US" sz="3600" dirty="0" smtClean="0">
                <a:solidFill>
                  <a:schemeClr val="bg1">
                    <a:lumMod val="75000"/>
                  </a:schemeClr>
                </a:solidFill>
                <a:latin typeface="Comic Sans MS" panose="030F0702030302020204" pitchFamily="66" charset="0"/>
              </a:rPr>
              <a:t>Request-Response </a:t>
            </a:r>
            <a:r>
              <a:rPr lang="en-US" sz="3600" dirty="0">
                <a:solidFill>
                  <a:schemeClr val="bg1">
                    <a:lumMod val="75000"/>
                  </a:schemeClr>
                </a:solidFill>
                <a:latin typeface="Comic Sans MS" panose="030F0702030302020204" pitchFamily="66" charset="0"/>
              </a:rPr>
              <a:t>vs. Publish-Subscribe for Data Exchange Models</a:t>
            </a:r>
            <a:r>
              <a:rPr lang="en-US" sz="3600" dirty="0" smtClean="0">
                <a:solidFill>
                  <a:schemeClr val="bg1">
                    <a:lumMod val="75000"/>
                  </a:schemeClr>
                </a:solidFill>
                <a:latin typeface="Comic Sans MS" panose="030F0702030302020204" pitchFamily="66" charset="0"/>
              </a:rPr>
              <a:t>?</a:t>
            </a:r>
          </a:p>
          <a:p>
            <a:pPr lvl="1">
              <a:lnSpc>
                <a:spcPct val="150000"/>
              </a:lnSpc>
            </a:pPr>
            <a:r>
              <a:rPr lang="en-US" sz="3600" dirty="0" err="1" smtClean="0">
                <a:solidFill>
                  <a:schemeClr val="bg1">
                    <a:lumMod val="75000"/>
                  </a:schemeClr>
                </a:solidFill>
                <a:latin typeface="Comic Sans MS" panose="030F0702030302020204" pitchFamily="66" charset="0"/>
              </a:rPr>
              <a:t>IoT</a:t>
            </a:r>
            <a:r>
              <a:rPr lang="en-US" sz="3600" dirty="0" smtClean="0">
                <a:solidFill>
                  <a:schemeClr val="bg1">
                    <a:lumMod val="75000"/>
                  </a:schemeClr>
                </a:solidFill>
                <a:latin typeface="Comic Sans MS" panose="030F0702030302020204" pitchFamily="66" charset="0"/>
              </a:rPr>
              <a:t> Application Protocols: MQTT and </a:t>
            </a:r>
            <a:r>
              <a:rPr lang="en-US" sz="3600" dirty="0" err="1" smtClean="0">
                <a:solidFill>
                  <a:schemeClr val="bg1">
                    <a:lumMod val="75000"/>
                  </a:schemeClr>
                </a:solidFill>
                <a:latin typeface="Comic Sans MS" panose="030F0702030302020204" pitchFamily="66" charset="0"/>
              </a:rPr>
              <a:t>CoAP</a:t>
            </a:r>
            <a:endParaRPr lang="en-US" sz="3600" dirty="0">
              <a:solidFill>
                <a:schemeClr val="bg1">
                  <a:lumMod val="75000"/>
                </a:schemeClr>
              </a:solidFill>
              <a:latin typeface="Comic Sans MS" panose="030F0702030302020204" pitchFamily="66" charset="0"/>
            </a:endParaRPr>
          </a:p>
          <a:p>
            <a:pPr lvl="1">
              <a:lnSpc>
                <a:spcPct val="150000"/>
              </a:lnSpc>
            </a:pPr>
            <a:endParaRPr lang="en-US" sz="3600" dirty="0">
              <a:latin typeface="Comic Sans MS" panose="030F0702030302020204" pitchFamily="66" charset="0"/>
            </a:endParaRPr>
          </a:p>
        </p:txBody>
      </p:sp>
    </p:spTree>
    <p:extLst>
      <p:ext uri="{BB962C8B-B14F-4D97-AF65-F5344CB8AC3E}">
        <p14:creationId xmlns:p14="http://schemas.microsoft.com/office/powerpoint/2010/main" val="8169813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Application Layer Protocol Not </a:t>
            </a:r>
            <a:r>
              <a:rPr lang="en-US" dirty="0" smtClean="0">
                <a:latin typeface="Comic Sans MS" panose="030F0702030302020204" pitchFamily="66" charset="0"/>
              </a:rPr>
              <a:t>Present </a:t>
            </a:r>
            <a:endParaRPr lang="en-US" dirty="0">
              <a:latin typeface="Comic Sans MS" panose="030F0702030302020204" pitchFamily="66" charset="0"/>
            </a:endParaRPr>
          </a:p>
        </p:txBody>
      </p:sp>
      <p:sp>
        <p:nvSpPr>
          <p:cNvPr id="3" name="Content Placeholder 2"/>
          <p:cNvSpPr>
            <a:spLocks noGrp="1"/>
          </p:cNvSpPr>
          <p:nvPr>
            <p:ph idx="1"/>
          </p:nvPr>
        </p:nvSpPr>
        <p:spPr>
          <a:xfrm>
            <a:off x="907366" y="1901951"/>
            <a:ext cx="9404252" cy="4428445"/>
          </a:xfrm>
        </p:spPr>
        <p:txBody>
          <a:bodyPr>
            <a:normAutofit fontScale="85000" lnSpcReduction="10000"/>
          </a:bodyPr>
          <a:lstStyle/>
          <a:p>
            <a:r>
              <a:rPr lang="en-US" dirty="0" smtClean="0"/>
              <a:t>Directly </a:t>
            </a:r>
            <a:r>
              <a:rPr lang="en-US" dirty="0"/>
              <a:t>transporting data payload without a </a:t>
            </a:r>
            <a:r>
              <a:rPr lang="en-US" dirty="0" smtClean="0"/>
              <a:t>structured network </a:t>
            </a:r>
            <a:r>
              <a:rPr lang="en-US" dirty="0"/>
              <a:t>stack clearly optimizes data transmission over </a:t>
            </a:r>
            <a:r>
              <a:rPr lang="en-US" dirty="0" smtClean="0"/>
              <a:t>low-data-rate networks</a:t>
            </a:r>
            <a:r>
              <a:rPr lang="en-US" dirty="0"/>
              <a:t>, </a:t>
            </a:r>
            <a:endParaRPr lang="en-US" dirty="0" smtClean="0"/>
          </a:p>
          <a:p>
            <a:endParaRPr lang="en-US" dirty="0" smtClean="0"/>
          </a:p>
          <a:p>
            <a:r>
              <a:rPr lang="en-US" dirty="0" smtClean="0"/>
              <a:t>However, the </a:t>
            </a:r>
            <a:r>
              <a:rPr lang="en-US" dirty="0">
                <a:solidFill>
                  <a:schemeClr val="accent3">
                    <a:lumMod val="75000"/>
                  </a:schemeClr>
                </a:solidFill>
              </a:rPr>
              <a:t>lack of a data model </a:t>
            </a:r>
            <a:r>
              <a:rPr lang="en-US" dirty="0"/>
              <a:t>implies that each application needs </a:t>
            </a:r>
            <a:r>
              <a:rPr lang="en-US" dirty="0" smtClean="0"/>
              <a:t>to know </a:t>
            </a:r>
            <a:r>
              <a:rPr lang="en-US" dirty="0"/>
              <a:t>how to interpret the data-specific format. </a:t>
            </a:r>
            <a:endParaRPr lang="en-US" dirty="0" smtClean="0"/>
          </a:p>
          <a:p>
            <a:pPr lvl="1"/>
            <a:r>
              <a:rPr lang="en-US" dirty="0" smtClean="0"/>
              <a:t>This </a:t>
            </a:r>
            <a:r>
              <a:rPr lang="en-US" dirty="0"/>
              <a:t>becomes </a:t>
            </a:r>
            <a:r>
              <a:rPr lang="en-US" dirty="0" smtClean="0"/>
              <a:t>increasingly complex </a:t>
            </a:r>
            <a:r>
              <a:rPr lang="en-US" dirty="0"/>
              <a:t>for larger networks of devices with different data payload formats</a:t>
            </a:r>
            <a:r>
              <a:rPr lang="en-US" dirty="0" smtClean="0"/>
              <a:t>.</a:t>
            </a:r>
          </a:p>
          <a:p>
            <a:endParaRPr lang="en-US" dirty="0" smtClean="0"/>
          </a:p>
          <a:p>
            <a:r>
              <a:rPr lang="en-US" dirty="0" smtClean="0"/>
              <a:t>Furthermore</a:t>
            </a:r>
            <a:r>
              <a:rPr lang="en-US" dirty="0"/>
              <a:t>, it makes the </a:t>
            </a:r>
            <a:r>
              <a:rPr lang="en-US" dirty="0" err="1"/>
              <a:t>IoT</a:t>
            </a:r>
            <a:r>
              <a:rPr lang="en-US" dirty="0"/>
              <a:t> application environment challenging in </a:t>
            </a:r>
            <a:r>
              <a:rPr lang="en-US" dirty="0" smtClean="0"/>
              <a:t>terms of </a:t>
            </a:r>
            <a:r>
              <a:rPr lang="en-US" dirty="0"/>
              <a:t>evolution, development, interoperability, and so on, and often calls </a:t>
            </a:r>
            <a:r>
              <a:rPr lang="en-US" dirty="0" smtClean="0"/>
              <a:t>for structured </a:t>
            </a:r>
            <a:r>
              <a:rPr lang="en-US" dirty="0"/>
              <a:t>data models and data broker applications.</a:t>
            </a:r>
            <a:endParaRPr lang="en-US" sz="2400" dirty="0">
              <a:latin typeface="Comic Sans MS" panose="030F0702030302020204" pitchFamily="66" charset="0"/>
            </a:endParaRPr>
          </a:p>
        </p:txBody>
      </p:sp>
      <p:sp>
        <p:nvSpPr>
          <p:cNvPr id="4" name="TextBox 3"/>
          <p:cNvSpPr txBox="1"/>
          <p:nvPr/>
        </p:nvSpPr>
        <p:spPr>
          <a:xfrm>
            <a:off x="115910" y="6534382"/>
            <a:ext cx="11477470" cy="307777"/>
          </a:xfrm>
          <a:prstGeom prst="rect">
            <a:avLst/>
          </a:prstGeom>
          <a:noFill/>
        </p:spPr>
        <p:txBody>
          <a:bodyPr wrap="square" rtlCol="0">
            <a:spAutoFit/>
          </a:bodyPr>
          <a:lstStyle/>
          <a:p>
            <a:r>
              <a:rPr lang="en-US" sz="1400" dirty="0">
                <a:latin typeface="Comic Sans MS" panose="030F0702030302020204" pitchFamily="66" charset="0"/>
              </a:rPr>
              <a:t>* </a:t>
            </a:r>
            <a:r>
              <a:rPr lang="en-US" sz="1400" dirty="0">
                <a:solidFill>
                  <a:srgbClr val="FF0000"/>
                </a:solidFill>
                <a:latin typeface="Comic Sans MS" panose="030F0702030302020204" pitchFamily="66" charset="0"/>
              </a:rPr>
              <a:t>IoT Fundamentals: Networking Technologies, Protocols, and Use Cases for the Internet of Thing</a:t>
            </a:r>
            <a:r>
              <a:rPr lang="en-US" sz="1400" dirty="0">
                <a:latin typeface="Comic Sans MS" panose="030F0702030302020204" pitchFamily="66" charset="0"/>
              </a:rPr>
              <a:t>, Cisco press, 2017</a:t>
            </a:r>
          </a:p>
        </p:txBody>
      </p:sp>
    </p:spTree>
    <p:extLst>
      <p:ext uri="{BB962C8B-B14F-4D97-AF65-F5344CB8AC3E}">
        <p14:creationId xmlns:p14="http://schemas.microsoft.com/office/powerpoint/2010/main" val="22531586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Web Protocol for the Internet of </a:t>
            </a:r>
            <a:r>
              <a:rPr lang="en-US" dirty="0" smtClean="0">
                <a:latin typeface="Comic Sans MS" panose="030F0702030302020204" pitchFamily="66" charset="0"/>
              </a:rPr>
              <a:t>Things</a:t>
            </a:r>
            <a:endParaRPr lang="en-US" dirty="0">
              <a:latin typeface="Comic Sans MS" panose="030F0702030302020204" pitchFamily="66" charset="0"/>
            </a:endParaRPr>
          </a:p>
        </p:txBody>
      </p:sp>
      <p:sp>
        <p:nvSpPr>
          <p:cNvPr id="3" name="Content Placeholder 2"/>
          <p:cNvSpPr>
            <a:spLocks noGrp="1"/>
          </p:cNvSpPr>
          <p:nvPr>
            <p:ph idx="1"/>
          </p:nvPr>
        </p:nvSpPr>
        <p:spPr>
          <a:xfrm>
            <a:off x="907366" y="1901951"/>
            <a:ext cx="9404252" cy="4428445"/>
          </a:xfrm>
        </p:spPr>
        <p:txBody>
          <a:bodyPr>
            <a:normAutofit/>
          </a:bodyPr>
          <a:lstStyle/>
          <a:p>
            <a:pPr fontAlgn="base"/>
            <a:r>
              <a:rPr lang="en-US" dirty="0" smtClean="0"/>
              <a:t>A </a:t>
            </a:r>
            <a:r>
              <a:rPr lang="en-US" dirty="0"/>
              <a:t>web protocol like HTTP can also be used on small devices. </a:t>
            </a:r>
            <a:endParaRPr lang="en-US" dirty="0" smtClean="0"/>
          </a:p>
          <a:p>
            <a:pPr lvl="1" fontAlgn="base"/>
            <a:r>
              <a:rPr lang="en-US" sz="2400" dirty="0" smtClean="0"/>
              <a:t>In </a:t>
            </a:r>
            <a:r>
              <a:rPr lang="en-US" sz="2400" dirty="0"/>
              <a:t>the Arduino boards area, for example, there are many examples of smart sensors that have their own web server. </a:t>
            </a:r>
            <a:endParaRPr lang="en-US" sz="2400" dirty="0" smtClean="0"/>
          </a:p>
          <a:p>
            <a:pPr lvl="1" fontAlgn="base"/>
            <a:r>
              <a:rPr lang="en-US" sz="2400" dirty="0" smtClean="0"/>
              <a:t>The </a:t>
            </a:r>
            <a:r>
              <a:rPr lang="en-US" sz="2400" dirty="0"/>
              <a:t>user can direct his browser to the IP address of the device and receive data directly in the form of a web page. </a:t>
            </a:r>
            <a:endParaRPr lang="en-US" sz="2400" dirty="0" smtClean="0"/>
          </a:p>
          <a:p>
            <a:pPr fontAlgn="base"/>
            <a:endParaRPr lang="en-US" dirty="0" smtClean="0"/>
          </a:p>
          <a:p>
            <a:pPr fontAlgn="base"/>
            <a:r>
              <a:rPr lang="en-US" dirty="0" smtClean="0"/>
              <a:t>Why </a:t>
            </a:r>
            <a:r>
              <a:rPr lang="en-US" dirty="0"/>
              <a:t>don’t all small devices automatically become “web services</a:t>
            </a:r>
            <a:r>
              <a:rPr lang="en-US" dirty="0" smtClean="0"/>
              <a:t>”?</a:t>
            </a:r>
          </a:p>
          <a:p>
            <a:endParaRPr lang="en-US" sz="2400" dirty="0">
              <a:latin typeface="Comic Sans MS" panose="030F0702030302020204" pitchFamily="66" charset="0"/>
            </a:endParaRPr>
          </a:p>
        </p:txBody>
      </p:sp>
      <p:sp>
        <p:nvSpPr>
          <p:cNvPr id="4" name="TextBox 3"/>
          <p:cNvSpPr txBox="1"/>
          <p:nvPr/>
        </p:nvSpPr>
        <p:spPr>
          <a:xfrm>
            <a:off x="115910" y="6534382"/>
            <a:ext cx="11477470" cy="307777"/>
          </a:xfrm>
          <a:prstGeom prst="rect">
            <a:avLst/>
          </a:prstGeom>
          <a:noFill/>
        </p:spPr>
        <p:txBody>
          <a:bodyPr wrap="square" rtlCol="0">
            <a:spAutoFit/>
          </a:bodyPr>
          <a:lstStyle/>
          <a:p>
            <a:r>
              <a:rPr lang="en-US" sz="1400" b="1" dirty="0"/>
              <a:t>Application protocols for the Internet of </a:t>
            </a:r>
            <a:r>
              <a:rPr lang="en-US" sz="1400" b="1" dirty="0" smtClean="0"/>
              <a:t>Things, online available, </a:t>
            </a:r>
            <a:r>
              <a:rPr lang="en-US" sz="1400" dirty="0" smtClean="0">
                <a:hlinkClick r:id="rId2"/>
              </a:rPr>
              <a:t>https</a:t>
            </a:r>
            <a:r>
              <a:rPr lang="en-US" sz="1400" dirty="0">
                <a:hlinkClick r:id="rId2"/>
              </a:rPr>
              <a:t>://www.wespeakiot.com/application-protocols-for-the-internet-of-things/</a:t>
            </a:r>
            <a:endParaRPr lang="en-US" sz="1400" dirty="0">
              <a:latin typeface="Comic Sans MS" panose="030F0702030302020204" pitchFamily="66" charset="0"/>
            </a:endParaRPr>
          </a:p>
        </p:txBody>
      </p:sp>
    </p:spTree>
    <p:extLst>
      <p:ext uri="{BB962C8B-B14F-4D97-AF65-F5344CB8AC3E}">
        <p14:creationId xmlns:p14="http://schemas.microsoft.com/office/powerpoint/2010/main" val="27276044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Web Protocol for the Internet of </a:t>
            </a:r>
            <a:r>
              <a:rPr lang="en-US" dirty="0" smtClean="0">
                <a:latin typeface="Comic Sans MS" panose="030F0702030302020204" pitchFamily="66" charset="0"/>
              </a:rPr>
              <a:t>Things</a:t>
            </a:r>
            <a:endParaRPr lang="en-US" dirty="0">
              <a:latin typeface="Comic Sans MS" panose="030F0702030302020204" pitchFamily="66" charset="0"/>
            </a:endParaRPr>
          </a:p>
        </p:txBody>
      </p:sp>
      <p:sp>
        <p:nvSpPr>
          <p:cNvPr id="3" name="Content Placeholder 2"/>
          <p:cNvSpPr>
            <a:spLocks noGrp="1"/>
          </p:cNvSpPr>
          <p:nvPr>
            <p:ph idx="1"/>
          </p:nvPr>
        </p:nvSpPr>
        <p:spPr>
          <a:xfrm>
            <a:off x="907366" y="1681090"/>
            <a:ext cx="9404252" cy="4747846"/>
          </a:xfrm>
        </p:spPr>
        <p:txBody>
          <a:bodyPr>
            <a:normAutofit fontScale="77500" lnSpcReduction="20000"/>
          </a:bodyPr>
          <a:lstStyle/>
          <a:p>
            <a:pPr fontAlgn="base"/>
            <a:r>
              <a:rPr lang="en-US" dirty="0" smtClean="0"/>
              <a:t>Let’s take </a:t>
            </a:r>
            <a:r>
              <a:rPr lang="en-US" dirty="0"/>
              <a:t>a closer look at the way HTTP </a:t>
            </a:r>
            <a:r>
              <a:rPr lang="en-US" dirty="0" smtClean="0"/>
              <a:t>works</a:t>
            </a:r>
          </a:p>
          <a:p>
            <a:pPr lvl="1" fontAlgn="base"/>
            <a:r>
              <a:rPr lang="en-US" dirty="0" smtClean="0"/>
              <a:t>The </a:t>
            </a:r>
            <a:r>
              <a:rPr lang="en-US" dirty="0"/>
              <a:t>protocol is used to interact with web resources (e. g. web pages or forms) on a server. </a:t>
            </a:r>
            <a:endParaRPr lang="en-US" dirty="0" smtClean="0"/>
          </a:p>
          <a:p>
            <a:pPr lvl="1" fontAlgn="base"/>
            <a:r>
              <a:rPr lang="en-US" dirty="0" smtClean="0"/>
              <a:t>Several </a:t>
            </a:r>
            <a:r>
              <a:rPr lang="en-US" dirty="0"/>
              <a:t>methods are available for this purpose. </a:t>
            </a:r>
            <a:endParaRPr lang="en-US" dirty="0" smtClean="0"/>
          </a:p>
          <a:p>
            <a:pPr lvl="2" fontAlgn="base"/>
            <a:r>
              <a:rPr lang="en-US" dirty="0" smtClean="0"/>
              <a:t>Most </a:t>
            </a:r>
            <a:r>
              <a:rPr lang="en-US" dirty="0"/>
              <a:t>inquiries are made to request data (“GET”), </a:t>
            </a:r>
            <a:endParaRPr lang="en-US" dirty="0" smtClean="0"/>
          </a:p>
          <a:p>
            <a:pPr lvl="2" fontAlgn="base"/>
            <a:r>
              <a:rPr lang="en-US" dirty="0" smtClean="0"/>
              <a:t>Other </a:t>
            </a:r>
            <a:r>
              <a:rPr lang="en-US" dirty="0"/>
              <a:t>inquiries data can be transferred, e. g. when an order form has to be filled out in the online shop (method “POST</a:t>
            </a:r>
            <a:r>
              <a:rPr lang="en-US" dirty="0" smtClean="0"/>
              <a:t>”).</a:t>
            </a:r>
          </a:p>
          <a:p>
            <a:pPr fontAlgn="base"/>
            <a:endParaRPr lang="en-US" dirty="0" smtClean="0"/>
          </a:p>
          <a:p>
            <a:pPr fontAlgn="base"/>
            <a:r>
              <a:rPr lang="en-US" dirty="0" smtClean="0"/>
              <a:t> In </a:t>
            </a:r>
            <a:r>
              <a:rPr lang="en-US" dirty="0"/>
              <a:t>principle, </a:t>
            </a:r>
            <a:r>
              <a:rPr lang="en-US" dirty="0" smtClean="0"/>
              <a:t>HTTP </a:t>
            </a:r>
            <a:r>
              <a:rPr lang="en-US" dirty="0"/>
              <a:t>methods can also be used for interaction with devices: </a:t>
            </a:r>
            <a:endParaRPr lang="en-US" dirty="0" smtClean="0"/>
          </a:p>
          <a:p>
            <a:pPr lvl="1" fontAlgn="base"/>
            <a:r>
              <a:rPr lang="en-US" dirty="0" smtClean="0"/>
              <a:t>Getting data </a:t>
            </a:r>
            <a:r>
              <a:rPr lang="en-US" dirty="0"/>
              <a:t>from the device (“GET /temperature”), or </a:t>
            </a:r>
            <a:endParaRPr lang="en-US" dirty="0" smtClean="0"/>
          </a:p>
          <a:p>
            <a:pPr lvl="1" fontAlgn="base"/>
            <a:r>
              <a:rPr lang="en-US" dirty="0" smtClean="0"/>
              <a:t>Control things/actuators </a:t>
            </a:r>
            <a:r>
              <a:rPr lang="en-US" dirty="0"/>
              <a:t>(“POST /fan/control”). </a:t>
            </a:r>
            <a:endParaRPr lang="en-US" dirty="0" smtClean="0"/>
          </a:p>
          <a:p>
            <a:pPr fontAlgn="base"/>
            <a:endParaRPr lang="en-US" dirty="0" smtClean="0"/>
          </a:p>
          <a:p>
            <a:pPr fontAlgn="base"/>
            <a:r>
              <a:rPr lang="en-US" dirty="0" smtClean="0"/>
              <a:t>Most </a:t>
            </a:r>
            <a:r>
              <a:rPr lang="en-US" dirty="0"/>
              <a:t>developers are already familiar with HTTP web services. So, why not just have </a:t>
            </a:r>
            <a:r>
              <a:rPr lang="en-US" dirty="0" err="1"/>
              <a:t>IoT</a:t>
            </a:r>
            <a:r>
              <a:rPr lang="en-US" dirty="0"/>
              <a:t> devices connect to web services?</a:t>
            </a:r>
            <a:endParaRPr lang="en-US" dirty="0" smtClean="0"/>
          </a:p>
          <a:p>
            <a:pPr fontAlgn="base"/>
            <a:endParaRPr lang="en-US" dirty="0" smtClean="0"/>
          </a:p>
          <a:p>
            <a:endParaRPr lang="en-US" sz="2400" dirty="0">
              <a:latin typeface="Comic Sans MS" panose="030F0702030302020204" pitchFamily="66" charset="0"/>
            </a:endParaRPr>
          </a:p>
        </p:txBody>
      </p:sp>
      <p:sp>
        <p:nvSpPr>
          <p:cNvPr id="4" name="TextBox 3"/>
          <p:cNvSpPr txBox="1"/>
          <p:nvPr/>
        </p:nvSpPr>
        <p:spPr>
          <a:xfrm>
            <a:off x="115910" y="6534382"/>
            <a:ext cx="11477470" cy="307777"/>
          </a:xfrm>
          <a:prstGeom prst="rect">
            <a:avLst/>
          </a:prstGeom>
          <a:noFill/>
        </p:spPr>
        <p:txBody>
          <a:bodyPr wrap="square" rtlCol="0">
            <a:spAutoFit/>
          </a:bodyPr>
          <a:lstStyle/>
          <a:p>
            <a:r>
              <a:rPr lang="en-US" sz="1400" b="1" dirty="0"/>
              <a:t>Application protocols for the Internet of Things, online available, </a:t>
            </a:r>
            <a:r>
              <a:rPr lang="en-US" sz="1400" dirty="0">
                <a:hlinkClick r:id="rId3"/>
              </a:rPr>
              <a:t>https://www.wespeakiot.com/application-protocols-for-the-internet-of-things/</a:t>
            </a:r>
            <a:endParaRPr lang="en-US" sz="1400" dirty="0">
              <a:latin typeface="Comic Sans MS" panose="030F0702030302020204" pitchFamily="66" charset="0"/>
            </a:endParaRPr>
          </a:p>
        </p:txBody>
      </p:sp>
    </p:spTree>
    <p:extLst>
      <p:ext uri="{BB962C8B-B14F-4D97-AF65-F5344CB8AC3E}">
        <p14:creationId xmlns:p14="http://schemas.microsoft.com/office/powerpoint/2010/main" val="47189149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latin typeface="Comic Sans MS" panose="030F0702030302020204" pitchFamily="66" charset="0"/>
              </a:rPr>
              <a:t>HTTP: Not necessarily suitable for small </a:t>
            </a:r>
            <a:r>
              <a:rPr lang="en-US" dirty="0" smtClean="0">
                <a:latin typeface="Comic Sans MS" panose="030F0702030302020204" pitchFamily="66" charset="0"/>
              </a:rPr>
              <a:t>devices</a:t>
            </a:r>
            <a:endParaRPr lang="en-US" dirty="0">
              <a:latin typeface="Comic Sans MS" panose="030F0702030302020204" pitchFamily="66" charset="0"/>
            </a:endParaRPr>
          </a:p>
        </p:txBody>
      </p:sp>
      <p:sp>
        <p:nvSpPr>
          <p:cNvPr id="3" name="Content Placeholder 2"/>
          <p:cNvSpPr>
            <a:spLocks noGrp="1"/>
          </p:cNvSpPr>
          <p:nvPr>
            <p:ph idx="1"/>
          </p:nvPr>
        </p:nvSpPr>
        <p:spPr>
          <a:xfrm>
            <a:off x="907366" y="1681090"/>
            <a:ext cx="9404252" cy="4747846"/>
          </a:xfrm>
        </p:spPr>
        <p:txBody>
          <a:bodyPr>
            <a:normAutofit fontScale="92500"/>
          </a:bodyPr>
          <a:lstStyle/>
          <a:p>
            <a:pPr fontAlgn="base"/>
            <a:r>
              <a:rPr lang="en-US" dirty="0" smtClean="0"/>
              <a:t>There </a:t>
            </a:r>
            <a:r>
              <a:rPr lang="en-US" dirty="0"/>
              <a:t>are several reasons why HTTP is not well suited to interacting with constrained </a:t>
            </a:r>
            <a:r>
              <a:rPr lang="en-US" dirty="0" smtClean="0"/>
              <a:t>devices</a:t>
            </a:r>
            <a:r>
              <a:rPr lang="en-US" dirty="0"/>
              <a:t>:</a:t>
            </a:r>
            <a:endParaRPr lang="en-US" dirty="0" smtClean="0"/>
          </a:p>
          <a:p>
            <a:pPr lvl="1" fontAlgn="base"/>
            <a:r>
              <a:rPr lang="en-US" dirty="0" smtClean="0"/>
              <a:t>HTTP </a:t>
            </a:r>
            <a:r>
              <a:rPr lang="en-US" dirty="0"/>
              <a:t>is a heavy weight protocol with many headers and rules</a:t>
            </a:r>
          </a:p>
          <a:p>
            <a:pPr lvl="2" fontAlgn="base"/>
            <a:r>
              <a:rPr lang="en-US" dirty="0" smtClean="0"/>
              <a:t>HTTP </a:t>
            </a:r>
            <a:r>
              <a:rPr lang="en-US" dirty="0"/>
              <a:t>is a chatty protocol </a:t>
            </a:r>
            <a:r>
              <a:rPr lang="en-US" dirty="0" smtClean="0"/>
              <a:t>from </a:t>
            </a:r>
            <a:r>
              <a:rPr lang="en-US" dirty="0"/>
              <a:t>the point of view of resource restriction. </a:t>
            </a:r>
            <a:endParaRPr lang="en-US" dirty="0" smtClean="0"/>
          </a:p>
          <a:p>
            <a:pPr lvl="3" fontAlgn="base"/>
            <a:r>
              <a:rPr lang="en-US" dirty="0" smtClean="0"/>
              <a:t>For </a:t>
            </a:r>
            <a:r>
              <a:rPr lang="en-US" dirty="0"/>
              <a:t>example, meta information such as the accepted formats or the desired language are transmitted to the server in plain text form. </a:t>
            </a:r>
            <a:endParaRPr lang="en-US" dirty="0" smtClean="0"/>
          </a:p>
          <a:p>
            <a:pPr lvl="2" fontAlgn="base"/>
            <a:r>
              <a:rPr lang="en-US" dirty="0" smtClean="0"/>
              <a:t>The </a:t>
            </a:r>
            <a:r>
              <a:rPr lang="en-US" dirty="0"/>
              <a:t>header of an HTTP request can already be large, and the header of an HTTP response can easily contain several hundred bytes. </a:t>
            </a:r>
            <a:endParaRPr lang="en-US" dirty="0" smtClean="0"/>
          </a:p>
          <a:p>
            <a:pPr lvl="2" fontAlgn="base"/>
            <a:r>
              <a:rPr lang="en-US" dirty="0" smtClean="0"/>
              <a:t>For </a:t>
            </a:r>
            <a:r>
              <a:rPr lang="en-US" dirty="0"/>
              <a:t>the query of a web page with several megabytes of size this is not bad, but for the query of a temperature value in the range of approx. 5 bytes it is significant whether the transmission protocol is slim or rather broad.</a:t>
            </a:r>
          </a:p>
          <a:p>
            <a:endParaRPr lang="en-US" sz="2400" dirty="0">
              <a:latin typeface="Comic Sans MS" panose="030F0702030302020204" pitchFamily="66" charset="0"/>
            </a:endParaRPr>
          </a:p>
        </p:txBody>
      </p:sp>
      <p:sp>
        <p:nvSpPr>
          <p:cNvPr id="4" name="TextBox 3"/>
          <p:cNvSpPr txBox="1"/>
          <p:nvPr/>
        </p:nvSpPr>
        <p:spPr>
          <a:xfrm>
            <a:off x="115910" y="6534382"/>
            <a:ext cx="11477470" cy="307777"/>
          </a:xfrm>
          <a:prstGeom prst="rect">
            <a:avLst/>
          </a:prstGeom>
          <a:noFill/>
        </p:spPr>
        <p:txBody>
          <a:bodyPr wrap="square" rtlCol="0">
            <a:spAutoFit/>
          </a:bodyPr>
          <a:lstStyle/>
          <a:p>
            <a:r>
              <a:rPr lang="en-US" sz="1400" b="1" dirty="0"/>
              <a:t>Application protocols for the Internet of Things, online available, </a:t>
            </a:r>
            <a:r>
              <a:rPr lang="en-US" sz="1400" dirty="0">
                <a:hlinkClick r:id="rId3"/>
              </a:rPr>
              <a:t>https://www.wespeakiot.com/application-protocols-for-the-internet-of-things/</a:t>
            </a:r>
            <a:endParaRPr lang="en-US" sz="1400" dirty="0">
              <a:latin typeface="Comic Sans MS" panose="030F0702030302020204" pitchFamily="66" charset="0"/>
            </a:endParaRPr>
          </a:p>
        </p:txBody>
      </p:sp>
    </p:spTree>
    <p:extLst>
      <p:ext uri="{BB962C8B-B14F-4D97-AF65-F5344CB8AC3E}">
        <p14:creationId xmlns:p14="http://schemas.microsoft.com/office/powerpoint/2010/main" val="387560891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en-US" dirty="0">
                <a:latin typeface="Comic Sans MS" panose="030F0702030302020204" pitchFamily="66" charset="0"/>
              </a:rPr>
              <a:t>HTTP: Not </a:t>
            </a:r>
            <a:r>
              <a:rPr lang="en-US" dirty="0" smtClean="0">
                <a:latin typeface="Comic Sans MS" panose="030F0702030302020204" pitchFamily="66" charset="0"/>
              </a:rPr>
              <a:t>Necessarily </a:t>
            </a:r>
            <a:r>
              <a:rPr lang="en-US" dirty="0">
                <a:latin typeface="Comic Sans MS" panose="030F0702030302020204" pitchFamily="66" charset="0"/>
              </a:rPr>
              <a:t>S</a:t>
            </a:r>
            <a:r>
              <a:rPr lang="en-US" dirty="0" smtClean="0">
                <a:latin typeface="Comic Sans MS" panose="030F0702030302020204" pitchFamily="66" charset="0"/>
              </a:rPr>
              <a:t>uitable </a:t>
            </a:r>
            <a:r>
              <a:rPr lang="en-US" dirty="0">
                <a:latin typeface="Comic Sans MS" panose="030F0702030302020204" pitchFamily="66" charset="0"/>
              </a:rPr>
              <a:t>for </a:t>
            </a:r>
            <a:r>
              <a:rPr lang="en-US" dirty="0" smtClean="0">
                <a:latin typeface="Comic Sans MS" panose="030F0702030302020204" pitchFamily="66" charset="0"/>
              </a:rPr>
              <a:t>Small Devices</a:t>
            </a:r>
            <a:endParaRPr lang="en-US" dirty="0">
              <a:latin typeface="Comic Sans MS" panose="030F0702030302020204" pitchFamily="66" charset="0"/>
            </a:endParaRPr>
          </a:p>
        </p:txBody>
      </p:sp>
      <p:sp>
        <p:nvSpPr>
          <p:cNvPr id="3" name="Content Placeholder 2"/>
          <p:cNvSpPr>
            <a:spLocks noGrp="1"/>
          </p:cNvSpPr>
          <p:nvPr>
            <p:ph idx="1"/>
          </p:nvPr>
        </p:nvSpPr>
        <p:spPr>
          <a:xfrm>
            <a:off x="907366" y="1681090"/>
            <a:ext cx="9404252" cy="4747846"/>
          </a:xfrm>
        </p:spPr>
        <p:txBody>
          <a:bodyPr>
            <a:noAutofit/>
          </a:bodyPr>
          <a:lstStyle/>
          <a:p>
            <a:pPr lvl="1"/>
            <a:r>
              <a:rPr lang="en-US" dirty="0" smtClean="0"/>
              <a:t>HTTP </a:t>
            </a:r>
            <a:r>
              <a:rPr lang="en-US" dirty="0"/>
              <a:t>is a synchronous protocol. </a:t>
            </a:r>
            <a:endParaRPr lang="en-US" dirty="0" smtClean="0"/>
          </a:p>
          <a:p>
            <a:pPr lvl="2"/>
            <a:r>
              <a:rPr lang="en-US" sz="2000" dirty="0" smtClean="0"/>
              <a:t>The </a:t>
            </a:r>
            <a:r>
              <a:rPr lang="en-US" sz="2000" dirty="0"/>
              <a:t>client waits for the server to respond. </a:t>
            </a:r>
            <a:endParaRPr lang="en-US" sz="2000" dirty="0" smtClean="0"/>
          </a:p>
          <a:p>
            <a:pPr lvl="2"/>
            <a:r>
              <a:rPr lang="en-US" sz="2000" dirty="0" smtClean="0"/>
              <a:t>That </a:t>
            </a:r>
            <a:r>
              <a:rPr lang="en-US" sz="2000" dirty="0"/>
              <a:t>is a requirement for web browsers, but it comes at the cost of poor scalability. </a:t>
            </a:r>
            <a:endParaRPr lang="en-US" sz="2000" dirty="0" smtClean="0"/>
          </a:p>
          <a:p>
            <a:pPr lvl="2"/>
            <a:r>
              <a:rPr lang="en-US" sz="2000" dirty="0" smtClean="0"/>
              <a:t>In </a:t>
            </a:r>
            <a:r>
              <a:rPr lang="en-US" sz="2000" dirty="0"/>
              <a:t>the world of </a:t>
            </a:r>
            <a:r>
              <a:rPr lang="en-US" sz="2000" dirty="0" err="1"/>
              <a:t>IoT</a:t>
            </a:r>
            <a:r>
              <a:rPr lang="en-US" sz="2000" dirty="0"/>
              <a:t>, the large number of devices and most likely an unreliable / high latency network have made synchronous communication problematic. </a:t>
            </a:r>
            <a:endParaRPr lang="en-US" sz="2000" dirty="0" smtClean="0"/>
          </a:p>
          <a:p>
            <a:pPr lvl="2"/>
            <a:r>
              <a:rPr lang="en-US" sz="2000" dirty="0" smtClean="0"/>
              <a:t>An </a:t>
            </a:r>
            <a:r>
              <a:rPr lang="en-US" sz="2000" dirty="0"/>
              <a:t>asynchronous messaging protocol is much more suitable for </a:t>
            </a:r>
            <a:r>
              <a:rPr lang="en-US" sz="2000" dirty="0" err="1"/>
              <a:t>IoT</a:t>
            </a:r>
            <a:r>
              <a:rPr lang="en-US" sz="2000" dirty="0"/>
              <a:t> applications. The sensors can send in readings, and let the network figure out the optimal path and timing for delivery to its destination devices and services.</a:t>
            </a:r>
          </a:p>
          <a:p>
            <a:pPr lvl="1"/>
            <a:endParaRPr lang="en-US" dirty="0" smtClean="0"/>
          </a:p>
        </p:txBody>
      </p:sp>
      <p:sp>
        <p:nvSpPr>
          <p:cNvPr id="4" name="TextBox 3"/>
          <p:cNvSpPr txBox="1"/>
          <p:nvPr/>
        </p:nvSpPr>
        <p:spPr>
          <a:xfrm>
            <a:off x="115910" y="6534382"/>
            <a:ext cx="11477470" cy="307777"/>
          </a:xfrm>
          <a:prstGeom prst="rect">
            <a:avLst/>
          </a:prstGeom>
          <a:noFill/>
        </p:spPr>
        <p:txBody>
          <a:bodyPr wrap="square" rtlCol="0">
            <a:spAutoFit/>
          </a:bodyPr>
          <a:lstStyle/>
          <a:p>
            <a:r>
              <a:rPr lang="en-US" sz="1400" b="1" dirty="0"/>
              <a:t>Getting to know </a:t>
            </a:r>
            <a:r>
              <a:rPr lang="en-US" sz="1400" b="1" dirty="0" smtClean="0"/>
              <a:t>MQTT, online available, </a:t>
            </a:r>
            <a:r>
              <a:rPr lang="en-US" sz="1400" dirty="0"/>
              <a:t> </a:t>
            </a:r>
            <a:r>
              <a:rPr lang="en-US" sz="1400" dirty="0">
                <a:hlinkClick r:id="rId3"/>
              </a:rPr>
              <a:t>https://developer.ibm.com/articles/iot-mqtt-why-good-for-iot/</a:t>
            </a:r>
            <a:endParaRPr lang="en-US" sz="1400" dirty="0">
              <a:latin typeface="Comic Sans MS" panose="030F0702030302020204" pitchFamily="66" charset="0"/>
            </a:endParaRPr>
          </a:p>
        </p:txBody>
      </p:sp>
    </p:spTree>
    <p:extLst>
      <p:ext uri="{BB962C8B-B14F-4D97-AF65-F5344CB8AC3E}">
        <p14:creationId xmlns:p14="http://schemas.microsoft.com/office/powerpoint/2010/main" val="20966952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en-US" dirty="0">
                <a:latin typeface="Comic Sans MS" panose="030F0702030302020204" pitchFamily="66" charset="0"/>
              </a:rPr>
              <a:t>HTTP: Not </a:t>
            </a:r>
            <a:r>
              <a:rPr lang="en-US" dirty="0" smtClean="0">
                <a:latin typeface="Comic Sans MS" panose="030F0702030302020204" pitchFamily="66" charset="0"/>
              </a:rPr>
              <a:t>Necessarily </a:t>
            </a:r>
            <a:r>
              <a:rPr lang="en-US" dirty="0">
                <a:latin typeface="Comic Sans MS" panose="030F0702030302020204" pitchFamily="66" charset="0"/>
              </a:rPr>
              <a:t>S</a:t>
            </a:r>
            <a:r>
              <a:rPr lang="en-US" dirty="0" smtClean="0">
                <a:latin typeface="Comic Sans MS" panose="030F0702030302020204" pitchFamily="66" charset="0"/>
              </a:rPr>
              <a:t>uitable </a:t>
            </a:r>
            <a:r>
              <a:rPr lang="en-US" dirty="0">
                <a:latin typeface="Comic Sans MS" panose="030F0702030302020204" pitchFamily="66" charset="0"/>
              </a:rPr>
              <a:t>for </a:t>
            </a:r>
            <a:r>
              <a:rPr lang="en-US" dirty="0" smtClean="0">
                <a:latin typeface="Comic Sans MS" panose="030F0702030302020204" pitchFamily="66" charset="0"/>
              </a:rPr>
              <a:t>Small Devices</a:t>
            </a:r>
            <a:endParaRPr lang="en-US" dirty="0">
              <a:latin typeface="Comic Sans MS" panose="030F0702030302020204" pitchFamily="66" charset="0"/>
            </a:endParaRPr>
          </a:p>
        </p:txBody>
      </p:sp>
      <p:sp>
        <p:nvSpPr>
          <p:cNvPr id="3" name="Content Placeholder 2"/>
          <p:cNvSpPr>
            <a:spLocks noGrp="1"/>
          </p:cNvSpPr>
          <p:nvPr>
            <p:ph idx="1"/>
          </p:nvPr>
        </p:nvSpPr>
        <p:spPr>
          <a:xfrm>
            <a:off x="907366" y="1681090"/>
            <a:ext cx="9404252" cy="4747846"/>
          </a:xfrm>
        </p:spPr>
        <p:txBody>
          <a:bodyPr>
            <a:noAutofit/>
          </a:bodyPr>
          <a:lstStyle/>
          <a:p>
            <a:pPr lvl="1"/>
            <a:r>
              <a:rPr lang="en-US" dirty="0" smtClean="0"/>
              <a:t>HTTP </a:t>
            </a:r>
            <a:r>
              <a:rPr lang="en-US" dirty="0"/>
              <a:t>is one-way. </a:t>
            </a:r>
            <a:endParaRPr lang="en-US" dirty="0" smtClean="0"/>
          </a:p>
          <a:p>
            <a:pPr lvl="2"/>
            <a:r>
              <a:rPr lang="en-US" dirty="0" smtClean="0"/>
              <a:t>The </a:t>
            </a:r>
            <a:r>
              <a:rPr lang="en-US" dirty="0"/>
              <a:t>client must initiate the connection. </a:t>
            </a:r>
            <a:endParaRPr lang="en-US" dirty="0" smtClean="0"/>
          </a:p>
          <a:p>
            <a:pPr lvl="2"/>
            <a:r>
              <a:rPr lang="en-US" dirty="0" smtClean="0"/>
              <a:t>In </a:t>
            </a:r>
            <a:r>
              <a:rPr lang="en-US" dirty="0"/>
              <a:t>an </a:t>
            </a:r>
            <a:r>
              <a:rPr lang="en-US" dirty="0" err="1"/>
              <a:t>IoT</a:t>
            </a:r>
            <a:r>
              <a:rPr lang="en-US" dirty="0"/>
              <a:t> application, the devices or sensors are typically clients, which means that they cannot passively receive commands from the network.</a:t>
            </a:r>
          </a:p>
          <a:p>
            <a:pPr lvl="1"/>
            <a:endParaRPr lang="en-US" dirty="0" smtClean="0"/>
          </a:p>
          <a:p>
            <a:pPr lvl="1"/>
            <a:r>
              <a:rPr lang="en-US" dirty="0" smtClean="0"/>
              <a:t>HTTP </a:t>
            </a:r>
            <a:r>
              <a:rPr lang="en-US" dirty="0"/>
              <a:t>is a 1-1 protocol. </a:t>
            </a:r>
            <a:endParaRPr lang="en-US" dirty="0" smtClean="0"/>
          </a:p>
          <a:p>
            <a:pPr lvl="2"/>
            <a:r>
              <a:rPr lang="en-US" dirty="0" smtClean="0"/>
              <a:t>The </a:t>
            </a:r>
            <a:r>
              <a:rPr lang="en-US" dirty="0"/>
              <a:t>client makes a request, and the server responds. </a:t>
            </a:r>
            <a:endParaRPr lang="en-US" dirty="0" smtClean="0"/>
          </a:p>
          <a:p>
            <a:pPr lvl="2"/>
            <a:r>
              <a:rPr lang="en-US" dirty="0" smtClean="0"/>
              <a:t>It </a:t>
            </a:r>
            <a:r>
              <a:rPr lang="en-US" dirty="0"/>
              <a:t>is difficult and expensive to broadcast a message to all devices on the network, which is a common use case in </a:t>
            </a:r>
            <a:r>
              <a:rPr lang="en-US" dirty="0" err="1"/>
              <a:t>IoT</a:t>
            </a:r>
            <a:r>
              <a:rPr lang="en-US" dirty="0"/>
              <a:t> applications.</a:t>
            </a:r>
          </a:p>
          <a:p>
            <a:pPr fontAlgn="base"/>
            <a:endParaRPr lang="en-US" sz="2000" dirty="0">
              <a:latin typeface="Comic Sans MS" panose="030F0702030302020204" pitchFamily="66" charset="0"/>
            </a:endParaRPr>
          </a:p>
        </p:txBody>
      </p:sp>
      <p:sp>
        <p:nvSpPr>
          <p:cNvPr id="4" name="TextBox 3"/>
          <p:cNvSpPr txBox="1"/>
          <p:nvPr/>
        </p:nvSpPr>
        <p:spPr>
          <a:xfrm>
            <a:off x="115910" y="6534382"/>
            <a:ext cx="11477470" cy="307777"/>
          </a:xfrm>
          <a:prstGeom prst="rect">
            <a:avLst/>
          </a:prstGeom>
          <a:noFill/>
        </p:spPr>
        <p:txBody>
          <a:bodyPr wrap="square" rtlCol="0">
            <a:spAutoFit/>
          </a:bodyPr>
          <a:lstStyle/>
          <a:p>
            <a:r>
              <a:rPr lang="en-US" sz="1400" b="1" dirty="0"/>
              <a:t>Getting to know </a:t>
            </a:r>
            <a:r>
              <a:rPr lang="en-US" sz="1400" b="1" dirty="0" smtClean="0"/>
              <a:t>MQTT, online available, </a:t>
            </a:r>
            <a:r>
              <a:rPr lang="en-US" sz="1400" dirty="0"/>
              <a:t> </a:t>
            </a:r>
            <a:r>
              <a:rPr lang="en-US" sz="1400" dirty="0">
                <a:hlinkClick r:id="rId3"/>
              </a:rPr>
              <a:t>https://developer.ibm.com/articles/iot-mqtt-why-good-for-iot/</a:t>
            </a:r>
            <a:endParaRPr lang="en-US" sz="1400" dirty="0">
              <a:latin typeface="Comic Sans MS" panose="030F0702030302020204" pitchFamily="66" charset="0"/>
            </a:endParaRPr>
          </a:p>
        </p:txBody>
      </p:sp>
    </p:spTree>
    <p:extLst>
      <p:ext uri="{BB962C8B-B14F-4D97-AF65-F5344CB8AC3E}">
        <p14:creationId xmlns:p14="http://schemas.microsoft.com/office/powerpoint/2010/main" val="325986667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IoT Protocol Stack- </a:t>
            </a:r>
            <a:r>
              <a:rPr lang="en-US" dirty="0">
                <a:latin typeface="Comic Sans MS" panose="030F0702030302020204" pitchFamily="66" charset="0"/>
              </a:rPr>
              <a:t>Application Layer </a:t>
            </a:r>
            <a:r>
              <a:rPr lang="en-US" dirty="0" smtClean="0">
                <a:latin typeface="Comic Sans MS" panose="030F0702030302020204" pitchFamily="66" charset="0"/>
              </a:rPr>
              <a:t>Protocols</a:t>
            </a:r>
            <a:endParaRPr lang="en-US" dirty="0">
              <a:latin typeface="Comic Sans MS" panose="030F0702030302020204" pitchFamily="66" charset="0"/>
            </a:endParaRPr>
          </a:p>
        </p:txBody>
      </p:sp>
      <p:sp>
        <p:nvSpPr>
          <p:cNvPr id="3" name="Content Placeholder 2"/>
          <p:cNvSpPr>
            <a:spLocks noGrp="1"/>
          </p:cNvSpPr>
          <p:nvPr>
            <p:ph idx="1"/>
          </p:nvPr>
        </p:nvSpPr>
        <p:spPr/>
        <p:txBody>
          <a:bodyPr>
            <a:noAutofit/>
          </a:bodyPr>
          <a:lstStyle/>
          <a:p>
            <a:r>
              <a:rPr lang="en-US" sz="2400" dirty="0"/>
              <a:t>When considering constrained networks and/or a large-scale deployment </a:t>
            </a:r>
            <a:r>
              <a:rPr lang="en-US" sz="2400" dirty="0" smtClean="0"/>
              <a:t>of constrained </a:t>
            </a:r>
            <a:r>
              <a:rPr lang="en-US" sz="2400" dirty="0"/>
              <a:t>nodes, verbose web-based and data model protocols, as </a:t>
            </a:r>
            <a:r>
              <a:rPr lang="en-US" sz="2400" dirty="0" smtClean="0"/>
              <a:t>discussed in </a:t>
            </a:r>
            <a:r>
              <a:rPr lang="en-US" sz="2400" dirty="0"/>
              <a:t>the previous section, may be too heavy for </a:t>
            </a:r>
            <a:r>
              <a:rPr lang="en-US" sz="2400" dirty="0" err="1"/>
              <a:t>IoT</a:t>
            </a:r>
            <a:r>
              <a:rPr lang="en-US" sz="2400" dirty="0"/>
              <a:t> applications. </a:t>
            </a:r>
            <a:endParaRPr lang="en-US" sz="2400" dirty="0" smtClean="0"/>
          </a:p>
          <a:p>
            <a:endParaRPr lang="en-US" sz="1200" dirty="0" smtClean="0"/>
          </a:p>
          <a:p>
            <a:r>
              <a:rPr lang="en-US" sz="2400" dirty="0" smtClean="0"/>
              <a:t>To </a:t>
            </a:r>
            <a:r>
              <a:rPr lang="en-US" sz="2400" dirty="0"/>
              <a:t>address </a:t>
            </a:r>
            <a:r>
              <a:rPr lang="en-US" sz="2400" dirty="0" smtClean="0"/>
              <a:t>this problem</a:t>
            </a:r>
            <a:r>
              <a:rPr lang="en-US" sz="2400" dirty="0"/>
              <a:t>, the </a:t>
            </a:r>
            <a:r>
              <a:rPr lang="en-US" sz="2400" dirty="0" err="1"/>
              <a:t>IoT</a:t>
            </a:r>
            <a:r>
              <a:rPr lang="en-US" sz="2400" dirty="0"/>
              <a:t> industry is working on new lightweight protocols that </a:t>
            </a:r>
            <a:r>
              <a:rPr lang="en-US" sz="2400" dirty="0" smtClean="0"/>
              <a:t>are better </a:t>
            </a:r>
            <a:r>
              <a:rPr lang="en-US" sz="2400" dirty="0"/>
              <a:t>suited to large numbers of constrained nodes and networks. </a:t>
            </a:r>
            <a:endParaRPr lang="en-US" sz="2400" dirty="0" smtClean="0"/>
          </a:p>
          <a:p>
            <a:endParaRPr lang="en-US" sz="1200" dirty="0" smtClean="0"/>
          </a:p>
          <a:p>
            <a:r>
              <a:rPr lang="en-US" sz="2400" dirty="0" smtClean="0"/>
              <a:t>Two </a:t>
            </a:r>
            <a:r>
              <a:rPr lang="en-US" sz="2400" dirty="0"/>
              <a:t>of </a:t>
            </a:r>
            <a:r>
              <a:rPr lang="en-US" sz="2400" dirty="0" smtClean="0"/>
              <a:t>the most </a:t>
            </a:r>
            <a:r>
              <a:rPr lang="en-US" sz="2400" dirty="0"/>
              <a:t>popular protocols are </a:t>
            </a:r>
            <a:r>
              <a:rPr lang="en-US" sz="2400" dirty="0" err="1"/>
              <a:t>CoAP</a:t>
            </a:r>
            <a:r>
              <a:rPr lang="en-US" sz="2400" dirty="0"/>
              <a:t> and MQTT. </a:t>
            </a:r>
            <a:endParaRPr lang="en-US" sz="2400" dirty="0" smtClean="0"/>
          </a:p>
          <a:p>
            <a:endParaRPr lang="en-US" sz="2400" dirty="0" smtClean="0"/>
          </a:p>
          <a:p>
            <a:r>
              <a:rPr lang="en-US" sz="2400" dirty="0" smtClean="0"/>
              <a:t>Before </a:t>
            </a:r>
            <a:r>
              <a:rPr lang="en-US" sz="2400" dirty="0"/>
              <a:t>introducing </a:t>
            </a:r>
            <a:r>
              <a:rPr lang="en-US" sz="2400" dirty="0" err="1" smtClean="0"/>
              <a:t>CoAP</a:t>
            </a:r>
            <a:r>
              <a:rPr lang="en-US" sz="2400" dirty="0" smtClean="0"/>
              <a:t> and MQTT, we review two data exchange models</a:t>
            </a:r>
            <a:endParaRPr lang="en-US" sz="2400" dirty="0"/>
          </a:p>
        </p:txBody>
      </p:sp>
      <p:sp>
        <p:nvSpPr>
          <p:cNvPr id="4" name="TextBox 3"/>
          <p:cNvSpPr txBox="1"/>
          <p:nvPr/>
        </p:nvSpPr>
        <p:spPr>
          <a:xfrm>
            <a:off x="115910" y="6386668"/>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37556488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en-US" dirty="0" smtClean="0">
                <a:latin typeface="Comic Sans MS" panose="030F0702030302020204" pitchFamily="66" charset="0"/>
              </a:rPr>
              <a:t>Request-Response </a:t>
            </a:r>
            <a:r>
              <a:rPr lang="en-US" dirty="0">
                <a:latin typeface="Comic Sans MS" panose="030F0702030302020204" pitchFamily="66" charset="0"/>
              </a:rPr>
              <a:t>vs. </a:t>
            </a:r>
            <a:r>
              <a:rPr lang="en-US" dirty="0" smtClean="0">
                <a:latin typeface="Comic Sans MS" panose="030F0702030302020204" pitchFamily="66" charset="0"/>
              </a:rPr>
              <a:t>Publish-Subscribe</a:t>
            </a:r>
            <a:r>
              <a:rPr lang="en-US" dirty="0" smtClean="0">
                <a:effectLst/>
              </a:rPr>
              <a:t/>
            </a:r>
            <a:br>
              <a:rPr lang="en-US" dirty="0" smtClean="0">
                <a:effectLst/>
              </a:rPr>
            </a:br>
            <a:endParaRPr lang="en-US" dirty="0">
              <a:latin typeface="Comic Sans MS" panose="030F0702030302020204" pitchFamily="66" charset="0"/>
            </a:endParaRPr>
          </a:p>
        </p:txBody>
      </p:sp>
      <p:sp>
        <p:nvSpPr>
          <p:cNvPr id="3" name="Content Placeholder 2"/>
          <p:cNvSpPr>
            <a:spLocks noGrp="1"/>
          </p:cNvSpPr>
          <p:nvPr>
            <p:ph idx="1"/>
          </p:nvPr>
        </p:nvSpPr>
        <p:spPr>
          <a:xfrm>
            <a:off x="907366" y="1901951"/>
            <a:ext cx="10044332" cy="4428445"/>
          </a:xfrm>
        </p:spPr>
        <p:txBody>
          <a:bodyPr>
            <a:normAutofit/>
          </a:bodyPr>
          <a:lstStyle/>
          <a:p>
            <a:r>
              <a:rPr lang="en-US" dirty="0"/>
              <a:t>How does a spreadsheet get to the printer, a YouTube video get to your smartphone, or—most important for automation engineers—a value from a sensor get to your HMI</a:t>
            </a:r>
            <a:r>
              <a:rPr lang="en-US" dirty="0" smtClean="0"/>
              <a:t>?</a:t>
            </a:r>
          </a:p>
          <a:p>
            <a:endParaRPr lang="en-US" dirty="0" smtClean="0"/>
          </a:p>
          <a:p>
            <a:r>
              <a:rPr lang="en-US" dirty="0" smtClean="0"/>
              <a:t>Two Communication (Data Exchange) Models:</a:t>
            </a:r>
          </a:p>
          <a:p>
            <a:pPr lvl="1"/>
            <a:r>
              <a:rPr lang="en-US" dirty="0"/>
              <a:t>Request and </a:t>
            </a:r>
            <a:r>
              <a:rPr lang="en-US" dirty="0" smtClean="0"/>
              <a:t>Response</a:t>
            </a:r>
            <a:endParaRPr lang="en-US" dirty="0"/>
          </a:p>
          <a:p>
            <a:pPr lvl="1"/>
            <a:r>
              <a:rPr lang="en-US" dirty="0"/>
              <a:t>Publish and </a:t>
            </a:r>
            <a:r>
              <a:rPr lang="en-US" dirty="0" smtClean="0"/>
              <a:t>Subscribe</a:t>
            </a:r>
          </a:p>
          <a:p>
            <a:endParaRPr lang="en-US" dirty="0"/>
          </a:p>
          <a:p>
            <a:endParaRPr lang="en-US" dirty="0"/>
          </a:p>
          <a:p>
            <a:endParaRPr lang="en-US" sz="2400" dirty="0">
              <a:latin typeface="Comic Sans MS" panose="030F0702030302020204" pitchFamily="66" charset="0"/>
            </a:endParaRPr>
          </a:p>
        </p:txBody>
      </p:sp>
      <p:sp>
        <p:nvSpPr>
          <p:cNvPr id="4" name="TextBox 3"/>
          <p:cNvSpPr txBox="1"/>
          <p:nvPr/>
        </p:nvSpPr>
        <p:spPr>
          <a:xfrm>
            <a:off x="115910" y="6534382"/>
            <a:ext cx="11477470" cy="307777"/>
          </a:xfrm>
          <a:prstGeom prst="rect">
            <a:avLst/>
          </a:prstGeom>
          <a:noFill/>
        </p:spPr>
        <p:txBody>
          <a:bodyPr wrap="square" rtlCol="0">
            <a:spAutoFit/>
          </a:bodyPr>
          <a:lstStyle/>
          <a:p>
            <a:r>
              <a:rPr lang="en-US" sz="1400" dirty="0"/>
              <a:t>Request-response vs. publish-subscribe, part 1: What's the diff</a:t>
            </a:r>
            <a:r>
              <a:rPr lang="en-US" sz="1400" dirty="0" smtClean="0"/>
              <a:t>? </a:t>
            </a:r>
            <a:r>
              <a:rPr lang="en-US" sz="1400" b="1" dirty="0" smtClean="0"/>
              <a:t>, online available, </a:t>
            </a:r>
            <a:r>
              <a:rPr lang="en-US" sz="1400" dirty="0" smtClean="0">
                <a:hlinkClick r:id="rId3"/>
              </a:rPr>
              <a:t>https</a:t>
            </a:r>
            <a:r>
              <a:rPr lang="en-US" sz="1400" dirty="0">
                <a:hlinkClick r:id="rId3"/>
              </a:rPr>
              <a:t>://blog.opto22.com/optoblog/request-response-vs-pub-sub-part-1</a:t>
            </a:r>
            <a:endParaRPr lang="en-US" sz="1400" dirty="0">
              <a:latin typeface="Comic Sans MS" panose="030F0702030302020204" pitchFamily="66" charset="0"/>
            </a:endParaRPr>
          </a:p>
        </p:txBody>
      </p:sp>
    </p:spTree>
    <p:extLst>
      <p:ext uri="{BB962C8B-B14F-4D97-AF65-F5344CB8AC3E}">
        <p14:creationId xmlns:p14="http://schemas.microsoft.com/office/powerpoint/2010/main" val="278241508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en-US" dirty="0" smtClean="0">
                <a:latin typeface="Comic Sans MS" panose="030F0702030302020204" pitchFamily="66" charset="0"/>
              </a:rPr>
              <a:t>Request-Response </a:t>
            </a:r>
            <a:r>
              <a:rPr lang="en-US" dirty="0">
                <a:latin typeface="Comic Sans MS" panose="030F0702030302020204" pitchFamily="66" charset="0"/>
              </a:rPr>
              <a:t>vs. </a:t>
            </a:r>
            <a:r>
              <a:rPr lang="en-US" dirty="0" smtClean="0">
                <a:latin typeface="Comic Sans MS" panose="030F0702030302020204" pitchFamily="66" charset="0"/>
              </a:rPr>
              <a:t>Publish-Subscribe</a:t>
            </a:r>
            <a:r>
              <a:rPr lang="en-US" dirty="0">
                <a:effectLst/>
              </a:rPr>
              <a:t/>
            </a:r>
            <a:br>
              <a:rPr lang="en-US" dirty="0">
                <a:effectLst/>
              </a:rPr>
            </a:br>
            <a:endParaRPr lang="en-US" dirty="0">
              <a:latin typeface="Comic Sans MS" panose="030F0702030302020204" pitchFamily="66" charset="0"/>
            </a:endParaRPr>
          </a:p>
        </p:txBody>
      </p:sp>
      <p:sp>
        <p:nvSpPr>
          <p:cNvPr id="3" name="Content Placeholder 2"/>
          <p:cNvSpPr>
            <a:spLocks noGrp="1"/>
          </p:cNvSpPr>
          <p:nvPr>
            <p:ph idx="1"/>
          </p:nvPr>
        </p:nvSpPr>
        <p:spPr>
          <a:xfrm>
            <a:off x="907366" y="1674055"/>
            <a:ext cx="10044332" cy="4656341"/>
          </a:xfrm>
        </p:spPr>
        <p:txBody>
          <a:bodyPr>
            <a:normAutofit fontScale="92500" lnSpcReduction="10000"/>
          </a:bodyPr>
          <a:lstStyle/>
          <a:p>
            <a:r>
              <a:rPr lang="en-US" dirty="0" smtClean="0"/>
              <a:t>Request </a:t>
            </a:r>
            <a:r>
              <a:rPr lang="en-US" dirty="0"/>
              <a:t>and </a:t>
            </a:r>
            <a:r>
              <a:rPr lang="en-US" dirty="0" smtClean="0"/>
              <a:t>Response Model</a:t>
            </a:r>
          </a:p>
          <a:p>
            <a:pPr lvl="1"/>
            <a:r>
              <a:rPr lang="en-US" sz="2600" dirty="0" smtClean="0"/>
              <a:t>A </a:t>
            </a:r>
            <a:r>
              <a:rPr lang="en-US" sz="2600" dirty="0"/>
              <a:t>client computer or software requests data or services, and a server computer or software responds to the request by providing the data or </a:t>
            </a:r>
            <a:r>
              <a:rPr lang="en-US" sz="2600" dirty="0" smtClean="0"/>
              <a:t>service</a:t>
            </a:r>
          </a:p>
          <a:p>
            <a:pPr lvl="1"/>
            <a:endParaRPr lang="en-US" dirty="0" smtClean="0"/>
          </a:p>
          <a:p>
            <a:pPr lvl="1"/>
            <a:r>
              <a:rPr lang="en-US" dirty="0" smtClean="0"/>
              <a:t>Examples:</a:t>
            </a:r>
          </a:p>
          <a:p>
            <a:pPr lvl="2"/>
            <a:r>
              <a:rPr lang="en-US" dirty="0" smtClean="0"/>
              <a:t>Send </a:t>
            </a:r>
            <a:r>
              <a:rPr lang="en-US" dirty="0"/>
              <a:t>a spreadsheet to the </a:t>
            </a:r>
            <a:r>
              <a:rPr lang="en-US" dirty="0" smtClean="0"/>
              <a:t>network printer</a:t>
            </a:r>
          </a:p>
          <a:p>
            <a:pPr lvl="3"/>
            <a:r>
              <a:rPr lang="en-US" dirty="0"/>
              <a:t>your spreadsheet program is the </a:t>
            </a:r>
            <a:r>
              <a:rPr lang="en-US" dirty="0" smtClean="0"/>
              <a:t>client and </a:t>
            </a:r>
            <a:r>
              <a:rPr lang="en-US" dirty="0"/>
              <a:t>print server, r</a:t>
            </a:r>
            <a:r>
              <a:rPr lang="en-US" dirty="0" smtClean="0"/>
              <a:t>esponds </a:t>
            </a:r>
            <a:r>
              <a:rPr lang="en-US" dirty="0"/>
              <a:t>to the request and allocates resources for printers on the network. </a:t>
            </a:r>
            <a:endParaRPr lang="en-US" dirty="0" smtClean="0"/>
          </a:p>
          <a:p>
            <a:pPr lvl="2"/>
            <a:r>
              <a:rPr lang="en-US" dirty="0" smtClean="0"/>
              <a:t>Watching the </a:t>
            </a:r>
            <a:r>
              <a:rPr lang="en-US" dirty="0"/>
              <a:t>YouTube video on your </a:t>
            </a:r>
            <a:r>
              <a:rPr lang="en-US" dirty="0" smtClean="0"/>
              <a:t>smartphone </a:t>
            </a:r>
          </a:p>
          <a:p>
            <a:pPr lvl="3"/>
            <a:r>
              <a:rPr lang="en-US" dirty="0" smtClean="0"/>
              <a:t>your </a:t>
            </a:r>
            <a:r>
              <a:rPr lang="en-US" dirty="0"/>
              <a:t>web browser or YouTube app is the client, </a:t>
            </a:r>
            <a:r>
              <a:rPr lang="en-US" dirty="0" smtClean="0"/>
              <a:t>YouTube’s </a:t>
            </a:r>
            <a:r>
              <a:rPr lang="en-US" dirty="0"/>
              <a:t>web server receives the request and responds by serving the video page to </a:t>
            </a:r>
            <a:r>
              <a:rPr lang="en-US" dirty="0" smtClean="0"/>
              <a:t>you</a:t>
            </a:r>
          </a:p>
          <a:p>
            <a:pPr lvl="1"/>
            <a:endParaRPr lang="en-US" dirty="0"/>
          </a:p>
          <a:p>
            <a:endParaRPr lang="en-US" dirty="0"/>
          </a:p>
          <a:p>
            <a:endParaRPr lang="en-US" sz="2400" dirty="0">
              <a:latin typeface="Comic Sans MS" panose="030F0702030302020204" pitchFamily="66" charset="0"/>
            </a:endParaRPr>
          </a:p>
        </p:txBody>
      </p:sp>
      <p:sp>
        <p:nvSpPr>
          <p:cNvPr id="4" name="TextBox 3"/>
          <p:cNvSpPr txBox="1"/>
          <p:nvPr/>
        </p:nvSpPr>
        <p:spPr>
          <a:xfrm>
            <a:off x="115910" y="6534382"/>
            <a:ext cx="11477470" cy="307777"/>
          </a:xfrm>
          <a:prstGeom prst="rect">
            <a:avLst/>
          </a:prstGeom>
          <a:noFill/>
        </p:spPr>
        <p:txBody>
          <a:bodyPr wrap="square" rtlCol="0">
            <a:spAutoFit/>
          </a:bodyPr>
          <a:lstStyle/>
          <a:p>
            <a:r>
              <a:rPr lang="en-US" sz="1400" dirty="0"/>
              <a:t>Request-response vs. publish-subscribe, part 1: What's the diff</a:t>
            </a:r>
            <a:r>
              <a:rPr lang="en-US" sz="1400" dirty="0" smtClean="0"/>
              <a:t>? </a:t>
            </a:r>
            <a:r>
              <a:rPr lang="en-US" sz="1400" b="1" dirty="0" smtClean="0"/>
              <a:t>, online available, </a:t>
            </a:r>
            <a:r>
              <a:rPr lang="en-US" sz="1400" dirty="0" smtClean="0">
                <a:hlinkClick r:id="rId3"/>
              </a:rPr>
              <a:t>https</a:t>
            </a:r>
            <a:r>
              <a:rPr lang="en-US" sz="1400" dirty="0">
                <a:hlinkClick r:id="rId3"/>
              </a:rPr>
              <a:t>://blog.opto22.com/optoblog/request-response-vs-pub-sub-part-1</a:t>
            </a:r>
            <a:endParaRPr lang="en-US" sz="1400" dirty="0">
              <a:latin typeface="Comic Sans MS" panose="030F0702030302020204" pitchFamily="66" charset="0"/>
            </a:endParaRPr>
          </a:p>
        </p:txBody>
      </p:sp>
    </p:spTree>
    <p:extLst>
      <p:ext uri="{BB962C8B-B14F-4D97-AF65-F5344CB8AC3E}">
        <p14:creationId xmlns:p14="http://schemas.microsoft.com/office/powerpoint/2010/main" val="107000411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Request-Response </a:t>
            </a:r>
            <a:r>
              <a:rPr lang="en-US" dirty="0">
                <a:latin typeface="Comic Sans MS" panose="030F0702030302020204" pitchFamily="66" charset="0"/>
              </a:rPr>
              <a:t>vs. </a:t>
            </a:r>
            <a:r>
              <a:rPr lang="en-US" dirty="0" smtClean="0">
                <a:latin typeface="Comic Sans MS" panose="030F0702030302020204" pitchFamily="66" charset="0"/>
              </a:rPr>
              <a:t>Publish-Subscribe</a:t>
            </a:r>
            <a:endParaRPr lang="en-US" dirty="0">
              <a:latin typeface="Comic Sans MS" panose="030F0702030302020204" pitchFamily="66" charset="0"/>
            </a:endParaRPr>
          </a:p>
        </p:txBody>
      </p:sp>
      <p:sp>
        <p:nvSpPr>
          <p:cNvPr id="3" name="Content Placeholder 2"/>
          <p:cNvSpPr>
            <a:spLocks noGrp="1"/>
          </p:cNvSpPr>
          <p:nvPr>
            <p:ph idx="1"/>
          </p:nvPr>
        </p:nvSpPr>
        <p:spPr>
          <a:xfrm>
            <a:off x="907366" y="1901951"/>
            <a:ext cx="10044332" cy="4428445"/>
          </a:xfrm>
        </p:spPr>
        <p:txBody>
          <a:bodyPr>
            <a:normAutofit fontScale="70000" lnSpcReduction="20000"/>
          </a:bodyPr>
          <a:lstStyle/>
          <a:p>
            <a:r>
              <a:rPr lang="en-US" dirty="0"/>
              <a:t>Publish and Subscribe</a:t>
            </a:r>
          </a:p>
          <a:p>
            <a:pPr lvl="1"/>
            <a:r>
              <a:rPr lang="en-US" dirty="0" smtClean="0"/>
              <a:t>A central </a:t>
            </a:r>
            <a:r>
              <a:rPr lang="en-US" dirty="0"/>
              <a:t>source called a broker (also sometimes called a server) </a:t>
            </a:r>
            <a:r>
              <a:rPr lang="en-US" dirty="0" smtClean="0"/>
              <a:t>which receives </a:t>
            </a:r>
            <a:r>
              <a:rPr lang="en-US" dirty="0"/>
              <a:t>and distributes all data. </a:t>
            </a:r>
            <a:endParaRPr lang="en-US" dirty="0" smtClean="0"/>
          </a:p>
          <a:p>
            <a:pPr lvl="1"/>
            <a:endParaRPr lang="en-US" dirty="0" smtClean="0"/>
          </a:p>
          <a:p>
            <a:pPr lvl="1"/>
            <a:r>
              <a:rPr lang="en-US" dirty="0" smtClean="0"/>
              <a:t>Pub-sub </a:t>
            </a:r>
            <a:r>
              <a:rPr lang="en-US" dirty="0"/>
              <a:t>clients can publish data to the broker or subscribe to get data from it—or both</a:t>
            </a:r>
            <a:r>
              <a:rPr lang="en-US" dirty="0" smtClean="0"/>
              <a:t>.</a:t>
            </a:r>
          </a:p>
          <a:p>
            <a:pPr lvl="1"/>
            <a:endParaRPr lang="en-US" dirty="0" smtClean="0"/>
          </a:p>
          <a:p>
            <a:pPr lvl="1"/>
            <a:r>
              <a:rPr lang="en-US" dirty="0" smtClean="0"/>
              <a:t>Clients </a:t>
            </a:r>
            <a:r>
              <a:rPr lang="en-US" dirty="0"/>
              <a:t>that publish data send it only when the data changes (report by exception, or RBE</a:t>
            </a:r>
            <a:r>
              <a:rPr lang="en-US" dirty="0" smtClean="0"/>
              <a:t>).</a:t>
            </a:r>
          </a:p>
          <a:p>
            <a:pPr lvl="1"/>
            <a:endParaRPr lang="en-US" dirty="0"/>
          </a:p>
          <a:p>
            <a:pPr lvl="1"/>
            <a:r>
              <a:rPr lang="en-US" dirty="0" smtClean="0"/>
              <a:t> </a:t>
            </a:r>
            <a:r>
              <a:rPr lang="en-US" dirty="0"/>
              <a:t>Clients that subscribe to data automatically receive it from the broker/server, but again, only when it changes</a:t>
            </a:r>
            <a:r>
              <a:rPr lang="en-US" dirty="0" smtClean="0"/>
              <a:t>.</a:t>
            </a:r>
          </a:p>
          <a:p>
            <a:pPr lvl="1"/>
            <a:endParaRPr lang="en-US" dirty="0" smtClean="0"/>
          </a:p>
          <a:p>
            <a:pPr lvl="1"/>
            <a:r>
              <a:rPr lang="en-US" dirty="0" smtClean="0"/>
              <a:t>The </a:t>
            </a:r>
            <a:r>
              <a:rPr lang="en-US" dirty="0"/>
              <a:t>broker does not store data; it simply moves it from publishers to subscribers</a:t>
            </a:r>
            <a:r>
              <a:rPr lang="en-US" dirty="0" smtClean="0"/>
              <a:t>.</a:t>
            </a:r>
          </a:p>
          <a:p>
            <a:pPr lvl="2"/>
            <a:r>
              <a:rPr lang="en-US" dirty="0" smtClean="0"/>
              <a:t>When </a:t>
            </a:r>
            <a:r>
              <a:rPr lang="en-US" dirty="0"/>
              <a:t>data comes in from a publisher, the broker promptly sends it off to any client subscribed to that data.</a:t>
            </a:r>
            <a:endParaRPr lang="en-US" dirty="0" smtClean="0"/>
          </a:p>
          <a:p>
            <a:pPr lvl="1"/>
            <a:endParaRPr lang="en-US" dirty="0" smtClean="0"/>
          </a:p>
          <a:p>
            <a:endParaRPr lang="en-US" dirty="0"/>
          </a:p>
          <a:p>
            <a:endParaRPr lang="en-US" sz="2400" dirty="0">
              <a:latin typeface="Comic Sans MS" panose="030F0702030302020204" pitchFamily="66" charset="0"/>
            </a:endParaRPr>
          </a:p>
        </p:txBody>
      </p:sp>
      <p:sp>
        <p:nvSpPr>
          <p:cNvPr id="4" name="TextBox 3"/>
          <p:cNvSpPr txBox="1"/>
          <p:nvPr/>
        </p:nvSpPr>
        <p:spPr>
          <a:xfrm>
            <a:off x="115910" y="6555481"/>
            <a:ext cx="11477470" cy="307777"/>
          </a:xfrm>
          <a:prstGeom prst="rect">
            <a:avLst/>
          </a:prstGeom>
          <a:noFill/>
        </p:spPr>
        <p:txBody>
          <a:bodyPr wrap="square" rtlCol="0">
            <a:spAutoFit/>
          </a:bodyPr>
          <a:lstStyle/>
          <a:p>
            <a:r>
              <a:rPr lang="en-US" sz="1400" dirty="0"/>
              <a:t>Request-response vs. publish-subscribe, part 1: What's the diff</a:t>
            </a:r>
            <a:r>
              <a:rPr lang="en-US" sz="1400" dirty="0" smtClean="0"/>
              <a:t>? </a:t>
            </a:r>
            <a:r>
              <a:rPr lang="en-US" sz="1400" b="1" dirty="0" smtClean="0"/>
              <a:t>, online available, </a:t>
            </a:r>
            <a:r>
              <a:rPr lang="en-US" sz="1400" dirty="0" smtClean="0">
                <a:hlinkClick r:id="rId3"/>
              </a:rPr>
              <a:t>https</a:t>
            </a:r>
            <a:r>
              <a:rPr lang="en-US" sz="1400" dirty="0">
                <a:hlinkClick r:id="rId3"/>
              </a:rPr>
              <a:t>://blog.opto22.com/optoblog/request-response-vs-pub-sub-part-1</a:t>
            </a:r>
            <a:endParaRPr lang="en-US" sz="1400" dirty="0">
              <a:latin typeface="Comic Sans MS" panose="030F0702030302020204" pitchFamily="66" charset="0"/>
            </a:endParaRPr>
          </a:p>
        </p:txBody>
      </p:sp>
    </p:spTree>
    <p:extLst>
      <p:ext uri="{BB962C8B-B14F-4D97-AF65-F5344CB8AC3E}">
        <p14:creationId xmlns:p14="http://schemas.microsoft.com/office/powerpoint/2010/main" val="16236166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en-US" dirty="0">
                <a:latin typeface="Comic Sans MS" panose="030F0702030302020204" pitchFamily="66" charset="0"/>
              </a:rPr>
              <a:t>Review of </a:t>
            </a:r>
            <a:r>
              <a:rPr lang="en-US" dirty="0" smtClean="0">
                <a:latin typeface="Comic Sans MS" panose="030F0702030302020204" pitchFamily="66" charset="0"/>
              </a:rPr>
              <a:t>Application and Transport </a:t>
            </a:r>
            <a:r>
              <a:rPr lang="en-US" dirty="0">
                <a:latin typeface="Comic Sans MS" panose="030F0702030302020204" pitchFamily="66" charset="0"/>
              </a:rPr>
              <a:t>Layer Protocols</a:t>
            </a:r>
          </a:p>
        </p:txBody>
      </p:sp>
      <p:sp>
        <p:nvSpPr>
          <p:cNvPr id="3" name="Content Placeholder 2"/>
          <p:cNvSpPr>
            <a:spLocks noGrp="1"/>
          </p:cNvSpPr>
          <p:nvPr>
            <p:ph idx="1"/>
          </p:nvPr>
        </p:nvSpPr>
        <p:spPr/>
        <p:txBody>
          <a:bodyPr>
            <a:noAutofit/>
          </a:bodyPr>
          <a:lstStyle/>
          <a:p>
            <a:r>
              <a:rPr lang="en-US" b="1" dirty="0" smtClean="0"/>
              <a:t>The </a:t>
            </a:r>
            <a:r>
              <a:rPr lang="en-US" b="1" dirty="0"/>
              <a:t>transport </a:t>
            </a:r>
            <a:r>
              <a:rPr lang="en-US" b="1" dirty="0" smtClean="0"/>
              <a:t>layer</a:t>
            </a:r>
            <a:r>
              <a:rPr lang="en-US" dirty="0" smtClean="0"/>
              <a:t>: takes </a:t>
            </a:r>
            <a:r>
              <a:rPr lang="en-US" dirty="0"/>
              <a:t>application messages and transmits those message segments into Layer 3, the networking </a:t>
            </a:r>
            <a:r>
              <a:rPr lang="en-US" dirty="0" smtClean="0"/>
              <a:t>layer</a:t>
            </a:r>
          </a:p>
          <a:p>
            <a:pPr lvl="1"/>
            <a:r>
              <a:rPr lang="en-US" dirty="0"/>
              <a:t>is responsible for end-to-end communication over a network</a:t>
            </a:r>
            <a:r>
              <a:rPr lang="en-US" dirty="0" smtClean="0"/>
              <a:t>.</a:t>
            </a:r>
          </a:p>
          <a:p>
            <a:pPr lvl="1"/>
            <a:r>
              <a:rPr lang="en-US" dirty="0" smtClean="0"/>
              <a:t> </a:t>
            </a:r>
            <a:r>
              <a:rPr lang="en-US" dirty="0"/>
              <a:t>It provides logical communication between application processes running on different </a:t>
            </a:r>
            <a:r>
              <a:rPr lang="en-US" dirty="0" smtClean="0"/>
              <a:t>hosts</a:t>
            </a:r>
          </a:p>
          <a:p>
            <a:endParaRPr lang="en-US" b="1" dirty="0" smtClean="0"/>
          </a:p>
          <a:p>
            <a:r>
              <a:rPr lang="en-US" b="1" dirty="0" smtClean="0"/>
              <a:t>The </a:t>
            </a:r>
            <a:r>
              <a:rPr lang="en-US" b="1" dirty="0"/>
              <a:t>application layer: </a:t>
            </a:r>
            <a:r>
              <a:rPr lang="en-US" dirty="0"/>
              <a:t>is responsible for data formatting and </a:t>
            </a:r>
            <a:r>
              <a:rPr lang="en-US" dirty="0" smtClean="0"/>
              <a:t>presentation</a:t>
            </a:r>
            <a:endParaRPr lang="en-US" dirty="0"/>
          </a:p>
          <a:p>
            <a:endParaRPr lang="en-US" dirty="0" smtClean="0"/>
          </a:p>
          <a:p>
            <a:endParaRPr lang="en-US" dirty="0" smtClean="0">
              <a:latin typeface="Comic Sans MS" panose="030F0702030302020204" pitchFamily="66" charset="0"/>
            </a:endParaRPr>
          </a:p>
        </p:txBody>
      </p:sp>
    </p:spTree>
    <p:extLst>
      <p:ext uri="{BB962C8B-B14F-4D97-AF65-F5344CB8AC3E}">
        <p14:creationId xmlns:p14="http://schemas.microsoft.com/office/powerpoint/2010/main" val="142576613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7366" y="381935"/>
            <a:ext cx="10791153" cy="763525"/>
          </a:xfrm>
        </p:spPr>
        <p:txBody>
          <a:bodyPr>
            <a:normAutofit fontScale="90000"/>
          </a:bodyPr>
          <a:lstStyle/>
          <a:p>
            <a:pPr algn="l"/>
            <a:r>
              <a:rPr lang="en-US" dirty="0">
                <a:latin typeface="Comic Sans MS" panose="030F0702030302020204" pitchFamily="66" charset="0"/>
              </a:rPr>
              <a:t>Request-Response vs. </a:t>
            </a:r>
            <a:r>
              <a:rPr lang="en-US" dirty="0" smtClean="0">
                <a:latin typeface="Comic Sans MS" panose="030F0702030302020204" pitchFamily="66" charset="0"/>
              </a:rPr>
              <a:t>Publish-Subscribe-Which to Use?</a:t>
            </a:r>
            <a:endParaRPr lang="en-US" dirty="0">
              <a:latin typeface="Comic Sans MS" panose="030F0702030302020204" pitchFamily="66" charset="0"/>
            </a:endParaRPr>
          </a:p>
        </p:txBody>
      </p:sp>
      <p:sp>
        <p:nvSpPr>
          <p:cNvPr id="3" name="Content Placeholder 2"/>
          <p:cNvSpPr>
            <a:spLocks noGrp="1"/>
          </p:cNvSpPr>
          <p:nvPr>
            <p:ph idx="1"/>
          </p:nvPr>
        </p:nvSpPr>
        <p:spPr>
          <a:xfrm>
            <a:off x="907366" y="1901951"/>
            <a:ext cx="10044332" cy="4428445"/>
          </a:xfrm>
        </p:spPr>
        <p:txBody>
          <a:bodyPr>
            <a:normAutofit fontScale="70000" lnSpcReduction="20000"/>
          </a:bodyPr>
          <a:lstStyle/>
          <a:p>
            <a:r>
              <a:rPr lang="en-US" dirty="0" smtClean="0"/>
              <a:t>In </a:t>
            </a:r>
            <a:r>
              <a:rPr lang="en-US" dirty="0"/>
              <a:t>a request-response</a:t>
            </a:r>
            <a:r>
              <a:rPr lang="en-US" dirty="0" smtClean="0"/>
              <a:t> </a:t>
            </a:r>
            <a:r>
              <a:rPr lang="en-US" dirty="0"/>
              <a:t>architecture, each client opens a direct connection to each server, because the client requests data directly from the server</a:t>
            </a:r>
            <a:r>
              <a:rPr lang="en-US" dirty="0" smtClean="0"/>
              <a:t>.</a:t>
            </a:r>
          </a:p>
          <a:p>
            <a:pPr lvl="1"/>
            <a:r>
              <a:rPr lang="en-US" dirty="0" smtClean="0"/>
              <a:t>In </a:t>
            </a:r>
            <a:r>
              <a:rPr lang="en-US" dirty="0"/>
              <a:t>automation, as fast as multiple times per second—and servers repetitively respond:</a:t>
            </a:r>
          </a:p>
          <a:p>
            <a:pPr lvl="2"/>
            <a:r>
              <a:rPr lang="en-US" dirty="0"/>
              <a:t>Q: What’s the sensor value? A: 10</a:t>
            </a:r>
            <a:br>
              <a:rPr lang="en-US" dirty="0"/>
            </a:br>
            <a:r>
              <a:rPr lang="en-US" dirty="0"/>
              <a:t>Q: What’s the sensor value? A: 10</a:t>
            </a:r>
            <a:br>
              <a:rPr lang="en-US" dirty="0"/>
            </a:br>
            <a:r>
              <a:rPr lang="en-US" dirty="0"/>
              <a:t>Q: What’s the sensor value? A: 10</a:t>
            </a:r>
            <a:br>
              <a:rPr lang="en-US" dirty="0"/>
            </a:br>
            <a:r>
              <a:rPr lang="en-US" dirty="0"/>
              <a:t>Q: What’s the sensor value? A: 10</a:t>
            </a:r>
            <a:br>
              <a:rPr lang="en-US" dirty="0"/>
            </a:br>
            <a:r>
              <a:rPr lang="en-US" dirty="0"/>
              <a:t>Q: What’s the sensor value? A: 10</a:t>
            </a:r>
            <a:br>
              <a:rPr lang="en-US" dirty="0"/>
            </a:br>
            <a:r>
              <a:rPr lang="en-US" dirty="0"/>
              <a:t>Q: What’s the sensor value? A: 9</a:t>
            </a:r>
            <a:br>
              <a:rPr lang="en-US" dirty="0"/>
            </a:br>
            <a:r>
              <a:rPr lang="en-US" dirty="0"/>
              <a:t>Q: What’s the sensor value? A: </a:t>
            </a:r>
            <a:r>
              <a:rPr lang="en-US" dirty="0" smtClean="0"/>
              <a:t>9</a:t>
            </a:r>
          </a:p>
          <a:p>
            <a:endParaRPr lang="en-US" dirty="0" smtClean="0"/>
          </a:p>
          <a:p>
            <a:r>
              <a:rPr lang="en-US" dirty="0" smtClean="0"/>
              <a:t>If </a:t>
            </a:r>
            <a:r>
              <a:rPr lang="en-US" dirty="0"/>
              <a:t>your network is robust and has few servers, request-response </a:t>
            </a:r>
            <a:r>
              <a:rPr lang="en-US" dirty="0" smtClean="0"/>
              <a:t>model </a:t>
            </a:r>
            <a:r>
              <a:rPr lang="en-US" dirty="0"/>
              <a:t>works very well. </a:t>
            </a:r>
            <a:endParaRPr lang="en-US" dirty="0" smtClean="0"/>
          </a:p>
          <a:p>
            <a:pPr lvl="1"/>
            <a:r>
              <a:rPr lang="en-US" dirty="0" smtClean="0"/>
              <a:t>As </a:t>
            </a:r>
            <a:r>
              <a:rPr lang="en-US" dirty="0"/>
              <a:t>long as the server has the capacity to respond to client demands and the network can handle the volume of traffic, request-response is a proven, reliable communication method. It's particularly useful for communications over a secure internal network.</a:t>
            </a:r>
          </a:p>
          <a:p>
            <a:endParaRPr lang="en-US" dirty="0"/>
          </a:p>
        </p:txBody>
      </p:sp>
      <p:sp>
        <p:nvSpPr>
          <p:cNvPr id="4" name="TextBox 3"/>
          <p:cNvSpPr txBox="1"/>
          <p:nvPr/>
        </p:nvSpPr>
        <p:spPr>
          <a:xfrm>
            <a:off x="115910" y="6555481"/>
            <a:ext cx="11477470" cy="307777"/>
          </a:xfrm>
          <a:prstGeom prst="rect">
            <a:avLst/>
          </a:prstGeom>
          <a:noFill/>
        </p:spPr>
        <p:txBody>
          <a:bodyPr wrap="square" rtlCol="0">
            <a:spAutoFit/>
          </a:bodyPr>
          <a:lstStyle/>
          <a:p>
            <a:r>
              <a:rPr lang="en-US" sz="1400" dirty="0"/>
              <a:t>Request-response vs. publish-subscribe, part 2: Which to use</a:t>
            </a:r>
            <a:r>
              <a:rPr lang="en-US" sz="1400" dirty="0" smtClean="0"/>
              <a:t>?</a:t>
            </a:r>
            <a:r>
              <a:rPr lang="en-US" sz="1400" b="1" dirty="0" smtClean="0"/>
              <a:t>, online available, </a:t>
            </a:r>
            <a:r>
              <a:rPr lang="en-US" sz="1400" dirty="0">
                <a:hlinkClick r:id="rId3"/>
              </a:rPr>
              <a:t>https://blog.opto22.com/optoblog/request-response-vs-pub-sub-part-2</a:t>
            </a:r>
            <a:endParaRPr lang="en-US" sz="1400" dirty="0">
              <a:latin typeface="Comic Sans MS" panose="030F0702030302020204" pitchFamily="66" charset="0"/>
            </a:endParaRPr>
          </a:p>
        </p:txBody>
      </p:sp>
    </p:spTree>
    <p:extLst>
      <p:ext uri="{BB962C8B-B14F-4D97-AF65-F5344CB8AC3E}">
        <p14:creationId xmlns:p14="http://schemas.microsoft.com/office/powerpoint/2010/main" val="199352259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7366" y="381935"/>
            <a:ext cx="10791153" cy="763525"/>
          </a:xfrm>
        </p:spPr>
        <p:txBody>
          <a:bodyPr>
            <a:normAutofit fontScale="90000"/>
          </a:bodyPr>
          <a:lstStyle/>
          <a:p>
            <a:pPr algn="l"/>
            <a:r>
              <a:rPr lang="en-US" dirty="0">
                <a:latin typeface="Comic Sans MS" panose="030F0702030302020204" pitchFamily="66" charset="0"/>
              </a:rPr>
              <a:t>Request-Response vs. Publish-Subscribe-Which to Use?</a:t>
            </a:r>
          </a:p>
        </p:txBody>
      </p:sp>
      <p:sp>
        <p:nvSpPr>
          <p:cNvPr id="3" name="Content Placeholder 2"/>
          <p:cNvSpPr>
            <a:spLocks noGrp="1"/>
          </p:cNvSpPr>
          <p:nvPr>
            <p:ph idx="1"/>
          </p:nvPr>
        </p:nvSpPr>
        <p:spPr>
          <a:xfrm>
            <a:off x="907366" y="1350499"/>
            <a:ext cx="10044332" cy="4979898"/>
          </a:xfrm>
        </p:spPr>
        <p:txBody>
          <a:bodyPr>
            <a:normAutofit/>
          </a:bodyPr>
          <a:lstStyle/>
          <a:p>
            <a:r>
              <a:rPr lang="en-US" dirty="0"/>
              <a:t>What about traffic volume?</a:t>
            </a:r>
          </a:p>
          <a:p>
            <a:pPr lvl="1"/>
            <a:r>
              <a:rPr lang="en-US" dirty="0"/>
              <a:t>If you have multiple servers with multiple clients, however, the volume of traffic in a request-response model can quickly become a problem. </a:t>
            </a:r>
          </a:p>
        </p:txBody>
      </p:sp>
      <p:sp>
        <p:nvSpPr>
          <p:cNvPr id="4" name="TextBox 3"/>
          <p:cNvSpPr txBox="1"/>
          <p:nvPr/>
        </p:nvSpPr>
        <p:spPr>
          <a:xfrm>
            <a:off x="115910" y="6555481"/>
            <a:ext cx="11477470" cy="307777"/>
          </a:xfrm>
          <a:prstGeom prst="rect">
            <a:avLst/>
          </a:prstGeom>
          <a:noFill/>
        </p:spPr>
        <p:txBody>
          <a:bodyPr wrap="square" rtlCol="0">
            <a:spAutoFit/>
          </a:bodyPr>
          <a:lstStyle/>
          <a:p>
            <a:r>
              <a:rPr lang="en-US" sz="1400" dirty="0"/>
              <a:t>Request-response vs. publish-subscribe, part 2: Which to use</a:t>
            </a:r>
            <a:r>
              <a:rPr lang="en-US" sz="1400" dirty="0" smtClean="0"/>
              <a:t>?</a:t>
            </a:r>
            <a:r>
              <a:rPr lang="en-US" sz="1400" b="1" dirty="0" smtClean="0"/>
              <a:t>, online available, </a:t>
            </a:r>
            <a:r>
              <a:rPr lang="en-US" sz="1400" dirty="0">
                <a:hlinkClick r:id="rId3"/>
              </a:rPr>
              <a:t>https://blog.opto22.com/optoblog/request-response-vs-pub-sub-part-2</a:t>
            </a:r>
            <a:endParaRPr lang="en-US" sz="1400" dirty="0">
              <a:latin typeface="Comic Sans MS" panose="030F0702030302020204" pitchFamily="66" charset="0"/>
            </a:endParaRPr>
          </a:p>
        </p:txBody>
      </p:sp>
      <p:pic>
        <p:nvPicPr>
          <p:cNvPr id="1026" name="Picture 2" descr="Request-response communication model with multiple servers and clien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8468" y="3565693"/>
            <a:ext cx="7157736" cy="2877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421114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7366" y="381935"/>
            <a:ext cx="10791153" cy="763525"/>
          </a:xfrm>
        </p:spPr>
        <p:txBody>
          <a:bodyPr>
            <a:normAutofit fontScale="90000"/>
          </a:bodyPr>
          <a:lstStyle/>
          <a:p>
            <a:pPr algn="l"/>
            <a:r>
              <a:rPr lang="en-US" dirty="0">
                <a:latin typeface="Comic Sans MS" panose="030F0702030302020204" pitchFamily="66" charset="0"/>
              </a:rPr>
              <a:t>Request-Response vs. Publish-Subscribe-Which to Use?</a:t>
            </a:r>
          </a:p>
        </p:txBody>
      </p:sp>
      <p:sp>
        <p:nvSpPr>
          <p:cNvPr id="3" name="Content Placeholder 2"/>
          <p:cNvSpPr>
            <a:spLocks noGrp="1"/>
          </p:cNvSpPr>
          <p:nvPr>
            <p:ph idx="1"/>
          </p:nvPr>
        </p:nvSpPr>
        <p:spPr>
          <a:xfrm>
            <a:off x="907366" y="1350499"/>
            <a:ext cx="10044332" cy="4979898"/>
          </a:xfrm>
        </p:spPr>
        <p:txBody>
          <a:bodyPr>
            <a:normAutofit/>
          </a:bodyPr>
          <a:lstStyle/>
          <a:p>
            <a:r>
              <a:rPr lang="en-US" sz="2000" dirty="0"/>
              <a:t>In contrast, a pub-sub architecture simplifies communications. </a:t>
            </a:r>
            <a:endParaRPr lang="en-US" sz="2000" dirty="0" smtClean="0"/>
          </a:p>
          <a:p>
            <a:pPr lvl="1"/>
            <a:r>
              <a:rPr lang="en-US" sz="2000" dirty="0" smtClean="0"/>
              <a:t>Direct </a:t>
            </a:r>
            <a:r>
              <a:rPr lang="en-US" sz="2000" dirty="0"/>
              <a:t>connections and repetitive requests for data are not needed</a:t>
            </a:r>
            <a:r>
              <a:rPr lang="en-US" sz="2000" dirty="0" smtClean="0"/>
              <a:t>.</a:t>
            </a:r>
          </a:p>
          <a:p>
            <a:pPr lvl="1"/>
            <a:r>
              <a:rPr lang="en-US" sz="2000" dirty="0"/>
              <a:t>The web of links is replaced by a single link from each device to the broker (also called a server). </a:t>
            </a:r>
            <a:endParaRPr lang="en-US" sz="2000" dirty="0" smtClean="0"/>
          </a:p>
          <a:p>
            <a:r>
              <a:rPr lang="en-US" sz="2000" dirty="0" smtClean="0"/>
              <a:t>The </a:t>
            </a:r>
            <a:r>
              <a:rPr lang="en-US" sz="2000" dirty="0"/>
              <a:t>connection between client and broker is kept open and is incredibly lightweight. </a:t>
            </a:r>
            <a:endParaRPr lang="en-US" sz="2000" dirty="0" smtClean="0"/>
          </a:p>
          <a:p>
            <a:pPr lvl="1"/>
            <a:r>
              <a:rPr lang="en-US" sz="2000" dirty="0" smtClean="0"/>
              <a:t>Only </a:t>
            </a:r>
            <a:r>
              <a:rPr lang="en-US" sz="2000" dirty="0"/>
              <a:t>two things travel over this connection: changed data, and a tiny heartbeat to let the broker know that the client is still there.</a:t>
            </a:r>
          </a:p>
        </p:txBody>
      </p:sp>
      <p:sp>
        <p:nvSpPr>
          <p:cNvPr id="4" name="TextBox 3"/>
          <p:cNvSpPr txBox="1"/>
          <p:nvPr/>
        </p:nvSpPr>
        <p:spPr>
          <a:xfrm>
            <a:off x="115910" y="6555481"/>
            <a:ext cx="11477470" cy="307777"/>
          </a:xfrm>
          <a:prstGeom prst="rect">
            <a:avLst/>
          </a:prstGeom>
          <a:noFill/>
        </p:spPr>
        <p:txBody>
          <a:bodyPr wrap="square" rtlCol="0">
            <a:spAutoFit/>
          </a:bodyPr>
          <a:lstStyle/>
          <a:p>
            <a:r>
              <a:rPr lang="en-US" sz="1400" dirty="0"/>
              <a:t>Request-response vs. publish-subscribe, part 2: Which to use</a:t>
            </a:r>
            <a:r>
              <a:rPr lang="en-US" sz="1400" dirty="0" smtClean="0"/>
              <a:t>?</a:t>
            </a:r>
            <a:r>
              <a:rPr lang="en-US" sz="1400" b="1" dirty="0" smtClean="0"/>
              <a:t>, online available, </a:t>
            </a:r>
            <a:r>
              <a:rPr lang="en-US" sz="1400" dirty="0">
                <a:hlinkClick r:id="rId3"/>
              </a:rPr>
              <a:t>https://blog.opto22.com/optoblog/request-response-vs-pub-sub-part-2</a:t>
            </a:r>
            <a:endParaRPr lang="en-US" sz="1400" dirty="0">
              <a:latin typeface="Comic Sans MS" panose="030F0702030302020204" pitchFamily="66" charset="0"/>
            </a:endParaRPr>
          </a:p>
        </p:txBody>
      </p:sp>
      <p:pic>
        <p:nvPicPr>
          <p:cNvPr id="2050" name="Picture 2" descr="Pub-sub communications model with multiple clients and one brok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7174" y="3896751"/>
            <a:ext cx="6596634" cy="254618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239261" y="4793925"/>
            <a:ext cx="3514296" cy="646331"/>
          </a:xfrm>
          <a:prstGeom prst="rect">
            <a:avLst/>
          </a:prstGeom>
        </p:spPr>
        <p:txBody>
          <a:bodyPr wrap="square">
            <a:spAutoFit/>
          </a:bodyPr>
          <a:lstStyle/>
          <a:p>
            <a:r>
              <a:rPr lang="en-US" dirty="0">
                <a:solidFill>
                  <a:srgbClr val="00B050"/>
                </a:solidFill>
                <a:latin typeface="Rubik"/>
              </a:rPr>
              <a:t>Pub-sub: good for heavy traffic and lightweight networks</a:t>
            </a:r>
            <a:endParaRPr lang="en-US" b="0" i="0" dirty="0">
              <a:solidFill>
                <a:srgbClr val="00B050"/>
              </a:solidFill>
              <a:effectLst/>
              <a:latin typeface="Rubik"/>
            </a:endParaRPr>
          </a:p>
        </p:txBody>
      </p:sp>
    </p:spTree>
    <p:extLst>
      <p:ext uri="{BB962C8B-B14F-4D97-AF65-F5344CB8AC3E}">
        <p14:creationId xmlns:p14="http://schemas.microsoft.com/office/powerpoint/2010/main" val="40887820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7366" y="381935"/>
            <a:ext cx="10791153" cy="763525"/>
          </a:xfrm>
        </p:spPr>
        <p:txBody>
          <a:bodyPr>
            <a:normAutofit fontScale="90000"/>
          </a:bodyPr>
          <a:lstStyle/>
          <a:p>
            <a:pPr algn="l"/>
            <a:r>
              <a:rPr lang="en-US" dirty="0">
                <a:latin typeface="Comic Sans MS" panose="030F0702030302020204" pitchFamily="66" charset="0"/>
              </a:rPr>
              <a:t>Request-Response vs. Publish-Subscribe-Which to Use?</a:t>
            </a:r>
          </a:p>
        </p:txBody>
      </p:sp>
      <p:sp>
        <p:nvSpPr>
          <p:cNvPr id="3" name="Content Placeholder 2"/>
          <p:cNvSpPr>
            <a:spLocks noGrp="1"/>
          </p:cNvSpPr>
          <p:nvPr>
            <p:ph idx="1"/>
          </p:nvPr>
        </p:nvSpPr>
        <p:spPr>
          <a:xfrm>
            <a:off x="907366" y="1350499"/>
            <a:ext cx="10044332" cy="4979898"/>
          </a:xfrm>
        </p:spPr>
        <p:txBody>
          <a:bodyPr>
            <a:normAutofit fontScale="77500" lnSpcReduction="20000"/>
          </a:bodyPr>
          <a:lstStyle/>
          <a:p>
            <a:r>
              <a:rPr lang="en-US" dirty="0" smtClean="0"/>
              <a:t>So </a:t>
            </a:r>
            <a:r>
              <a:rPr lang="en-US" dirty="0"/>
              <a:t>a pub-sub model can make sense if you have many servers and many clients that need to share data and services. </a:t>
            </a:r>
          </a:p>
          <a:p>
            <a:endParaRPr lang="en-US" dirty="0" smtClean="0"/>
          </a:p>
          <a:p>
            <a:r>
              <a:rPr lang="en-US" dirty="0" smtClean="0"/>
              <a:t>Since </a:t>
            </a:r>
            <a:r>
              <a:rPr lang="en-US" dirty="0"/>
              <a:t>the broker is the central clearinghouse for data, individual servers don’t have to strain to serve multiple clients, and clients don’t have to connect to multiple servers. </a:t>
            </a:r>
            <a:endParaRPr lang="en-US" dirty="0" smtClean="0"/>
          </a:p>
          <a:p>
            <a:endParaRPr lang="en-US" dirty="0"/>
          </a:p>
          <a:p>
            <a:r>
              <a:rPr lang="en-US" dirty="0" smtClean="0"/>
              <a:t>In </a:t>
            </a:r>
            <a:r>
              <a:rPr lang="en-US" dirty="0"/>
              <a:t>addition, network traffic is reduced overall, because data is published and sent on a report-by-exception (RBE) </a:t>
            </a:r>
            <a:r>
              <a:rPr lang="en-US" dirty="0" smtClean="0"/>
              <a:t>basis.</a:t>
            </a:r>
          </a:p>
          <a:p>
            <a:pPr lvl="1"/>
            <a:r>
              <a:rPr lang="en-US" dirty="0" smtClean="0"/>
              <a:t>that </a:t>
            </a:r>
            <a:r>
              <a:rPr lang="en-US" dirty="0"/>
              <a:t>is, only when the data changes—rather than at regular intervals.</a:t>
            </a:r>
          </a:p>
          <a:p>
            <a:endParaRPr lang="en-US" dirty="0" smtClean="0"/>
          </a:p>
          <a:p>
            <a:r>
              <a:rPr lang="en-US" dirty="0" smtClean="0"/>
              <a:t>Pub-sub </a:t>
            </a:r>
            <a:r>
              <a:rPr lang="en-US" dirty="0"/>
              <a:t>can also make sense when it's difficult to set up a direct connection between a client and a server, or when the network is low-bandwidth, expensive, or unreliable—for example, when monitoring equipment in remote locations. </a:t>
            </a:r>
          </a:p>
        </p:txBody>
      </p:sp>
      <p:sp>
        <p:nvSpPr>
          <p:cNvPr id="4" name="TextBox 3"/>
          <p:cNvSpPr txBox="1"/>
          <p:nvPr/>
        </p:nvSpPr>
        <p:spPr>
          <a:xfrm>
            <a:off x="115910" y="6555481"/>
            <a:ext cx="11477470" cy="307777"/>
          </a:xfrm>
          <a:prstGeom prst="rect">
            <a:avLst/>
          </a:prstGeom>
          <a:noFill/>
        </p:spPr>
        <p:txBody>
          <a:bodyPr wrap="square" rtlCol="0">
            <a:spAutoFit/>
          </a:bodyPr>
          <a:lstStyle/>
          <a:p>
            <a:r>
              <a:rPr lang="en-US" sz="1400" dirty="0"/>
              <a:t>Request-response vs. publish-subscribe, part 2: Which to use</a:t>
            </a:r>
            <a:r>
              <a:rPr lang="en-US" sz="1400" dirty="0" smtClean="0"/>
              <a:t>?</a:t>
            </a:r>
            <a:r>
              <a:rPr lang="en-US" sz="1400" b="1" dirty="0" smtClean="0"/>
              <a:t>, online available, </a:t>
            </a:r>
            <a:r>
              <a:rPr lang="en-US" sz="1400" dirty="0">
                <a:hlinkClick r:id="rId3"/>
              </a:rPr>
              <a:t>https://blog.opto22.com/optoblog/request-response-vs-pub-sub-part-2</a:t>
            </a:r>
            <a:endParaRPr lang="en-US" sz="1400" dirty="0">
              <a:latin typeface="Comic Sans MS" panose="030F0702030302020204" pitchFamily="66" charset="0"/>
            </a:endParaRPr>
          </a:p>
        </p:txBody>
      </p:sp>
    </p:spTree>
    <p:extLst>
      <p:ext uri="{BB962C8B-B14F-4D97-AF65-F5344CB8AC3E}">
        <p14:creationId xmlns:p14="http://schemas.microsoft.com/office/powerpoint/2010/main" val="293128754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err="1" smtClean="0">
                <a:latin typeface="Comic Sans MS" panose="030F0702030302020204" pitchFamily="66" charset="0"/>
              </a:rPr>
              <a:t>IoT</a:t>
            </a:r>
            <a:r>
              <a:rPr lang="en-US" dirty="0" smtClean="0">
                <a:latin typeface="Comic Sans MS" panose="030F0702030302020204" pitchFamily="66" charset="0"/>
              </a:rPr>
              <a:t> Application </a:t>
            </a:r>
            <a:r>
              <a:rPr lang="en-US" dirty="0">
                <a:latin typeface="Comic Sans MS" panose="030F0702030302020204" pitchFamily="66" charset="0"/>
              </a:rPr>
              <a:t>Layer </a:t>
            </a:r>
            <a:r>
              <a:rPr lang="en-US" dirty="0" smtClean="0">
                <a:latin typeface="Comic Sans MS" panose="030F0702030302020204" pitchFamily="66" charset="0"/>
              </a:rPr>
              <a:t>Protocols</a:t>
            </a:r>
            <a:endParaRPr lang="en-US" dirty="0">
              <a:latin typeface="Comic Sans MS" panose="030F0702030302020204" pitchFamily="66" charset="0"/>
            </a:endParaRPr>
          </a:p>
        </p:txBody>
      </p:sp>
      <p:sp>
        <p:nvSpPr>
          <p:cNvPr id="3" name="Content Placeholder 2"/>
          <p:cNvSpPr>
            <a:spLocks noGrp="1"/>
          </p:cNvSpPr>
          <p:nvPr>
            <p:ph idx="1"/>
          </p:nvPr>
        </p:nvSpPr>
        <p:spPr>
          <a:xfrm>
            <a:off x="182881" y="1744395"/>
            <a:ext cx="6478172" cy="4586002"/>
          </a:xfrm>
        </p:spPr>
        <p:txBody>
          <a:bodyPr>
            <a:noAutofit/>
          </a:bodyPr>
          <a:lstStyle/>
          <a:p>
            <a:pPr algn="just">
              <a:lnSpc>
                <a:spcPct val="150000"/>
              </a:lnSpc>
            </a:pPr>
            <a:r>
              <a:rPr lang="en-US" sz="2000" dirty="0" smtClean="0">
                <a:latin typeface="Comic Sans MS" panose="030F0702030302020204" pitchFamily="66" charset="0"/>
              </a:rPr>
              <a:t>Constrained Application Protocol (</a:t>
            </a:r>
            <a:r>
              <a:rPr lang="en-US" sz="2000" dirty="0" err="1" smtClean="0">
                <a:latin typeface="Comic Sans MS" panose="030F0702030302020204" pitchFamily="66" charset="0"/>
              </a:rPr>
              <a:t>CoAP</a:t>
            </a:r>
            <a:r>
              <a:rPr lang="en-US" sz="2000" dirty="0" smtClean="0">
                <a:latin typeface="Comic Sans MS" panose="030F0702030302020204" pitchFamily="66" charset="0"/>
              </a:rPr>
              <a:t>)</a:t>
            </a:r>
          </a:p>
          <a:p>
            <a:pPr lvl="1" algn="just">
              <a:lnSpc>
                <a:spcPct val="150000"/>
              </a:lnSpc>
            </a:pPr>
            <a:r>
              <a:rPr lang="en-US" sz="2000" dirty="0" smtClean="0">
                <a:latin typeface="Comic Sans MS" panose="030F0702030302020204" pitchFamily="66" charset="0"/>
              </a:rPr>
              <a:t>Uses both client-server and pub-Sub methods</a:t>
            </a:r>
          </a:p>
          <a:p>
            <a:pPr lvl="1" algn="just">
              <a:lnSpc>
                <a:spcPct val="150000"/>
              </a:lnSpc>
            </a:pPr>
            <a:r>
              <a:rPr lang="en-US" sz="2000" dirty="0" smtClean="0">
                <a:latin typeface="Comic Sans MS" panose="030F0702030302020204" pitchFamily="66" charset="0"/>
              </a:rPr>
              <a:t>UDP-based</a:t>
            </a:r>
          </a:p>
          <a:p>
            <a:pPr algn="just">
              <a:lnSpc>
                <a:spcPct val="150000"/>
              </a:lnSpc>
            </a:pPr>
            <a:endParaRPr lang="en-US" sz="2000" dirty="0" smtClean="0">
              <a:latin typeface="Comic Sans MS" panose="030F0702030302020204" pitchFamily="66" charset="0"/>
            </a:endParaRPr>
          </a:p>
          <a:p>
            <a:pPr algn="just">
              <a:lnSpc>
                <a:spcPct val="150000"/>
              </a:lnSpc>
            </a:pPr>
            <a:r>
              <a:rPr lang="en-US" sz="2000" dirty="0" smtClean="0">
                <a:latin typeface="Comic Sans MS" panose="030F0702030302020204" pitchFamily="66" charset="0"/>
              </a:rPr>
              <a:t>Message </a:t>
            </a:r>
            <a:r>
              <a:rPr lang="en-US" sz="2000" dirty="0">
                <a:latin typeface="Comic Sans MS" panose="030F0702030302020204" pitchFamily="66" charset="0"/>
              </a:rPr>
              <a:t>Queuing Telemetry </a:t>
            </a:r>
            <a:r>
              <a:rPr lang="en-US" sz="2000" dirty="0" smtClean="0">
                <a:latin typeface="Comic Sans MS" panose="030F0702030302020204" pitchFamily="66" charset="0"/>
              </a:rPr>
              <a:t>Transport (MQTT)</a:t>
            </a:r>
          </a:p>
          <a:p>
            <a:pPr lvl="1" algn="just">
              <a:lnSpc>
                <a:spcPct val="150000"/>
              </a:lnSpc>
            </a:pPr>
            <a:r>
              <a:rPr lang="en-US" sz="2000" dirty="0">
                <a:latin typeface="Comic Sans MS" panose="030F0702030302020204" pitchFamily="66" charset="0"/>
              </a:rPr>
              <a:t>Based on </a:t>
            </a:r>
            <a:r>
              <a:rPr lang="en-US" sz="2000" dirty="0" smtClean="0">
                <a:latin typeface="Comic Sans MS" panose="030F0702030302020204" pitchFamily="66" charset="0"/>
              </a:rPr>
              <a:t>pub-sub</a:t>
            </a:r>
          </a:p>
          <a:p>
            <a:pPr lvl="1" algn="just">
              <a:lnSpc>
                <a:spcPct val="150000"/>
              </a:lnSpc>
            </a:pPr>
            <a:r>
              <a:rPr lang="en-US" sz="2000" dirty="0" smtClean="0">
                <a:latin typeface="Comic Sans MS" panose="030F0702030302020204" pitchFamily="66" charset="0"/>
              </a:rPr>
              <a:t>TCP-based</a:t>
            </a:r>
            <a:endParaRPr lang="en-US" sz="2000" dirty="0">
              <a:latin typeface="Comic Sans MS" panose="030F0702030302020204" pitchFamily="66"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0049" y="2479728"/>
            <a:ext cx="4671528" cy="3539910"/>
          </a:xfrm>
          <a:prstGeom prst="rect">
            <a:avLst/>
          </a:prstGeom>
        </p:spPr>
      </p:pic>
    </p:spTree>
    <p:extLst>
      <p:ext uri="{BB962C8B-B14F-4D97-AF65-F5344CB8AC3E}">
        <p14:creationId xmlns:p14="http://schemas.microsoft.com/office/powerpoint/2010/main" val="252106565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err="1">
                <a:latin typeface="Comic Sans MS" panose="030F0702030302020204" pitchFamily="66" charset="0"/>
              </a:rPr>
              <a:t>IoT</a:t>
            </a:r>
            <a:r>
              <a:rPr lang="en-US" dirty="0">
                <a:latin typeface="Comic Sans MS" panose="030F0702030302020204" pitchFamily="66" charset="0"/>
              </a:rPr>
              <a:t> Application Layer Protocols-</a:t>
            </a:r>
            <a:r>
              <a:rPr lang="en-US" dirty="0" err="1">
                <a:latin typeface="Comic Sans MS" panose="030F0702030302020204" pitchFamily="66" charset="0"/>
              </a:rPr>
              <a:t>CoAP</a:t>
            </a:r>
            <a:endParaRPr lang="en-US" dirty="0">
              <a:latin typeface="Comic Sans MS" panose="030F0702030302020204" pitchFamily="66" charset="0"/>
            </a:endParaRPr>
          </a:p>
        </p:txBody>
      </p:sp>
      <p:sp>
        <p:nvSpPr>
          <p:cNvPr id="3" name="Content Placeholder 2"/>
          <p:cNvSpPr>
            <a:spLocks noGrp="1"/>
          </p:cNvSpPr>
          <p:nvPr>
            <p:ph idx="1"/>
          </p:nvPr>
        </p:nvSpPr>
        <p:spPr/>
        <p:txBody>
          <a:bodyPr>
            <a:noAutofit/>
          </a:bodyPr>
          <a:lstStyle/>
          <a:p>
            <a:r>
              <a:rPr lang="en-US" dirty="0" err="1"/>
              <a:t>CoAP</a:t>
            </a:r>
            <a:r>
              <a:rPr lang="en-US" dirty="0"/>
              <a:t> has been created close to HTTP in several </a:t>
            </a:r>
            <a:r>
              <a:rPr lang="en-US" dirty="0" smtClean="0"/>
              <a:t>aspects:</a:t>
            </a:r>
          </a:p>
          <a:p>
            <a:pPr lvl="1"/>
            <a:r>
              <a:rPr lang="en-US" dirty="0" smtClean="0"/>
              <a:t> </a:t>
            </a:r>
            <a:r>
              <a:rPr lang="en-US" dirty="0"/>
              <a:t>It is basically a request/response protocol</a:t>
            </a:r>
            <a:r>
              <a:rPr lang="en-US" dirty="0" smtClean="0"/>
              <a:t>,</a:t>
            </a:r>
          </a:p>
          <a:p>
            <a:pPr lvl="1"/>
            <a:r>
              <a:rPr lang="en-US" dirty="0" smtClean="0"/>
              <a:t> </a:t>
            </a:r>
            <a:r>
              <a:rPr lang="en-US" dirty="0"/>
              <a:t>It integrates the URIs known from the web world to name resources. </a:t>
            </a:r>
            <a:endParaRPr lang="en-US" dirty="0" smtClean="0"/>
          </a:p>
          <a:p>
            <a:pPr lvl="1"/>
            <a:r>
              <a:rPr lang="en-US" dirty="0" smtClean="0"/>
              <a:t>It </a:t>
            </a:r>
            <a:r>
              <a:rPr lang="en-US" dirty="0"/>
              <a:t>also adopts some of the query methods (such as “GET”,”PUT”,”POST”, etc.) and defines response codes similar to those of HTTP (e. g. 4.04 “Not found” if a resource could not be found). </a:t>
            </a:r>
            <a:endParaRPr lang="en-US" dirty="0" smtClean="0"/>
          </a:p>
          <a:p>
            <a:r>
              <a:rPr lang="en-US" dirty="0" smtClean="0"/>
              <a:t>Web </a:t>
            </a:r>
            <a:r>
              <a:rPr lang="en-US" dirty="0"/>
              <a:t>developers who have grown up with HTTP can quickly find their way around </a:t>
            </a:r>
            <a:r>
              <a:rPr lang="en-US" dirty="0" err="1"/>
              <a:t>CoAP</a:t>
            </a:r>
            <a:r>
              <a:rPr lang="en-US" dirty="0"/>
              <a:t>.</a:t>
            </a:r>
            <a:endParaRPr lang="en-US" sz="4000" dirty="0">
              <a:latin typeface="Comic Sans MS" panose="030F0702030302020204" pitchFamily="66" charset="0"/>
            </a:endParaRPr>
          </a:p>
        </p:txBody>
      </p:sp>
      <p:sp>
        <p:nvSpPr>
          <p:cNvPr id="5" name="TextBox 4"/>
          <p:cNvSpPr txBox="1"/>
          <p:nvPr/>
        </p:nvSpPr>
        <p:spPr>
          <a:xfrm>
            <a:off x="115910" y="6534382"/>
            <a:ext cx="11477470" cy="307777"/>
          </a:xfrm>
          <a:prstGeom prst="rect">
            <a:avLst/>
          </a:prstGeom>
          <a:noFill/>
        </p:spPr>
        <p:txBody>
          <a:bodyPr wrap="square" rtlCol="0">
            <a:spAutoFit/>
          </a:bodyPr>
          <a:lstStyle/>
          <a:p>
            <a:r>
              <a:rPr lang="en-US" sz="1400" b="1" dirty="0"/>
              <a:t>Application protocols for the Internet of Things, online available, </a:t>
            </a:r>
            <a:r>
              <a:rPr lang="en-US" sz="1400" dirty="0">
                <a:hlinkClick r:id="rId3"/>
              </a:rPr>
              <a:t>https://www.wespeakiot.com/application-protocols-for-the-internet-of-things/</a:t>
            </a:r>
            <a:endParaRPr lang="en-US" sz="1400" dirty="0">
              <a:latin typeface="Comic Sans MS" panose="030F0702030302020204" pitchFamily="66" charset="0"/>
            </a:endParaRPr>
          </a:p>
        </p:txBody>
      </p:sp>
    </p:spTree>
    <p:extLst>
      <p:ext uri="{BB962C8B-B14F-4D97-AF65-F5344CB8AC3E}">
        <p14:creationId xmlns:p14="http://schemas.microsoft.com/office/powerpoint/2010/main" val="210938139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3553" y="3956567"/>
            <a:ext cx="6414926" cy="2189524"/>
          </a:xfrm>
          <a:prstGeom prst="rect">
            <a:avLst/>
          </a:prstGeom>
        </p:spPr>
      </p:pic>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IoT Protocol Stack- </a:t>
            </a:r>
            <a:r>
              <a:rPr lang="en-US" dirty="0">
                <a:latin typeface="Comic Sans MS" panose="030F0702030302020204" pitchFamily="66" charset="0"/>
              </a:rPr>
              <a:t>Application Layer </a:t>
            </a:r>
            <a:r>
              <a:rPr lang="en-US" dirty="0" smtClean="0">
                <a:latin typeface="Comic Sans MS" panose="030F0702030302020204" pitchFamily="66" charset="0"/>
              </a:rPr>
              <a:t>Protocols</a:t>
            </a:r>
            <a:endParaRPr lang="en-US" dirty="0">
              <a:latin typeface="Comic Sans MS" panose="030F0702030302020204" pitchFamily="66" charset="0"/>
            </a:endParaRPr>
          </a:p>
        </p:txBody>
      </p:sp>
      <p:sp>
        <p:nvSpPr>
          <p:cNvPr id="3" name="Content Placeholder 2"/>
          <p:cNvSpPr>
            <a:spLocks noGrp="1"/>
          </p:cNvSpPr>
          <p:nvPr>
            <p:ph idx="1"/>
          </p:nvPr>
        </p:nvSpPr>
        <p:spPr>
          <a:xfrm>
            <a:off x="-74950" y="2240505"/>
            <a:ext cx="10866104" cy="4428445"/>
          </a:xfrm>
        </p:spPr>
        <p:txBody>
          <a:bodyPr>
            <a:noAutofit/>
          </a:bodyPr>
          <a:lstStyle/>
          <a:p>
            <a:pPr algn="just">
              <a:lnSpc>
                <a:spcPct val="150000"/>
              </a:lnSpc>
            </a:pPr>
            <a:r>
              <a:rPr lang="en-US" sz="2400" dirty="0" smtClean="0">
                <a:latin typeface="Comic Sans MS" panose="030F0702030302020204" pitchFamily="66" charset="0"/>
              </a:rPr>
              <a:t>Application Layer Protocols- </a:t>
            </a:r>
            <a:r>
              <a:rPr lang="en-US" sz="2400" dirty="0" err="1" smtClean="0">
                <a:latin typeface="Comic Sans MS" panose="030F0702030302020204" pitchFamily="66" charset="0"/>
              </a:rPr>
              <a:t>CoAP</a:t>
            </a:r>
            <a:endParaRPr lang="en-US" sz="2400" dirty="0" smtClean="0">
              <a:latin typeface="Comic Sans MS" panose="030F0702030302020204" pitchFamily="66" charset="0"/>
            </a:endParaRPr>
          </a:p>
          <a:p>
            <a:pPr lvl="1" algn="just">
              <a:lnSpc>
                <a:spcPct val="150000"/>
              </a:lnSpc>
            </a:pPr>
            <a:r>
              <a:rPr lang="en-US" sz="1800" dirty="0">
                <a:latin typeface="Comic Sans MS" panose="030F0702030302020204" pitchFamily="66" charset="0"/>
              </a:rPr>
              <a:t>The </a:t>
            </a:r>
            <a:r>
              <a:rPr lang="en-US" sz="1800" dirty="0" err="1">
                <a:latin typeface="Comic Sans MS" panose="030F0702030302020204" pitchFamily="66" charset="0"/>
              </a:rPr>
              <a:t>CoAP</a:t>
            </a:r>
            <a:r>
              <a:rPr lang="en-US" sz="1800" dirty="0">
                <a:latin typeface="Comic Sans MS" panose="030F0702030302020204" pitchFamily="66" charset="0"/>
              </a:rPr>
              <a:t> framework defines simple and flexible ways to manipulate </a:t>
            </a:r>
            <a:r>
              <a:rPr lang="en-US" sz="1800" dirty="0" smtClean="0">
                <a:latin typeface="Comic Sans MS" panose="030F0702030302020204" pitchFamily="66" charset="0"/>
              </a:rPr>
              <a:t>sensors and </a:t>
            </a:r>
            <a:r>
              <a:rPr lang="en-US" sz="1800" dirty="0">
                <a:latin typeface="Comic Sans MS" panose="030F0702030302020204" pitchFamily="66" charset="0"/>
              </a:rPr>
              <a:t>actuators for data or device </a:t>
            </a:r>
            <a:r>
              <a:rPr lang="en-US" sz="1800" dirty="0" smtClean="0">
                <a:latin typeface="Comic Sans MS" panose="030F0702030302020204" pitchFamily="66" charset="0"/>
              </a:rPr>
              <a:t>management</a:t>
            </a:r>
          </a:p>
          <a:p>
            <a:pPr lvl="1" algn="just">
              <a:lnSpc>
                <a:spcPct val="150000"/>
              </a:lnSpc>
            </a:pPr>
            <a:r>
              <a:rPr lang="en-US" sz="2000" dirty="0" smtClean="0"/>
              <a:t>A </a:t>
            </a:r>
            <a:r>
              <a:rPr lang="en-US" sz="2000" dirty="0" err="1"/>
              <a:t>CoAP</a:t>
            </a:r>
            <a:r>
              <a:rPr lang="en-US" sz="2000" dirty="0"/>
              <a:t> message is composed of </a:t>
            </a:r>
            <a:endParaRPr lang="en-US" sz="2000" dirty="0" smtClean="0"/>
          </a:p>
          <a:p>
            <a:pPr lvl="2" algn="just">
              <a:lnSpc>
                <a:spcPct val="150000"/>
              </a:lnSpc>
            </a:pPr>
            <a:r>
              <a:rPr lang="en-US" sz="1700" dirty="0" smtClean="0"/>
              <a:t>a </a:t>
            </a:r>
            <a:r>
              <a:rPr lang="en-US" sz="1700" dirty="0"/>
              <a:t>short </a:t>
            </a:r>
            <a:r>
              <a:rPr lang="en-US" sz="1700" dirty="0" smtClean="0"/>
              <a:t>fixed length Header </a:t>
            </a:r>
            <a:r>
              <a:rPr lang="en-US" sz="1700" dirty="0"/>
              <a:t>field (4 bytes), </a:t>
            </a:r>
            <a:endParaRPr lang="en-US" sz="1700" dirty="0" smtClean="0"/>
          </a:p>
          <a:p>
            <a:pPr lvl="2" algn="just">
              <a:lnSpc>
                <a:spcPct val="150000"/>
              </a:lnSpc>
            </a:pPr>
            <a:r>
              <a:rPr lang="en-US" sz="1700" dirty="0" smtClean="0"/>
              <a:t>a </a:t>
            </a:r>
            <a:r>
              <a:rPr lang="en-US" sz="1700" dirty="0"/>
              <a:t>variable-length but mandatory Token field </a:t>
            </a:r>
            <a:endParaRPr lang="en-US" sz="1700" dirty="0" smtClean="0"/>
          </a:p>
          <a:p>
            <a:pPr marL="914400" lvl="2" indent="0" algn="just">
              <a:lnSpc>
                <a:spcPct val="150000"/>
              </a:lnSpc>
              <a:buNone/>
            </a:pPr>
            <a:r>
              <a:rPr lang="en-US" sz="1700" dirty="0" smtClean="0"/>
              <a:t>      (0–8 </a:t>
            </a:r>
            <a:r>
              <a:rPr lang="en-US" sz="1700" dirty="0"/>
              <a:t>bytes), </a:t>
            </a:r>
            <a:endParaRPr lang="en-US" sz="1700" dirty="0" smtClean="0"/>
          </a:p>
          <a:p>
            <a:pPr lvl="2" algn="just">
              <a:lnSpc>
                <a:spcPct val="150000"/>
              </a:lnSpc>
            </a:pPr>
            <a:r>
              <a:rPr lang="en-US" sz="1700" dirty="0"/>
              <a:t>Options fields if necessary, and the Payload field</a:t>
            </a:r>
          </a:p>
          <a:p>
            <a:pPr lvl="1" algn="just">
              <a:lnSpc>
                <a:spcPct val="150000"/>
              </a:lnSpc>
            </a:pPr>
            <a:endParaRPr lang="en-US" sz="1600" dirty="0"/>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27005423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err="1">
                <a:latin typeface="Comic Sans MS" panose="030F0702030302020204" pitchFamily="66" charset="0"/>
              </a:rPr>
              <a:t>CoAP</a:t>
            </a:r>
            <a:r>
              <a:rPr lang="en-US" dirty="0">
                <a:latin typeface="Comic Sans MS" panose="030F0702030302020204" pitchFamily="66" charset="0"/>
              </a:rPr>
              <a:t> Message Fields</a:t>
            </a:r>
          </a:p>
        </p:txBody>
      </p:sp>
      <p:pic>
        <p:nvPicPr>
          <p:cNvPr id="5" name="Content Placeholder 4"/>
          <p:cNvPicPr>
            <a:picLocks noGrp="1" noChangeAspect="1"/>
          </p:cNvPicPr>
          <p:nvPr>
            <p:ph idx="1"/>
          </p:nvPr>
        </p:nvPicPr>
        <p:blipFill>
          <a:blip r:embed="rId3"/>
          <a:stretch>
            <a:fillRect/>
          </a:stretch>
        </p:blipFill>
        <p:spPr>
          <a:xfrm>
            <a:off x="1448972" y="1183958"/>
            <a:ext cx="9017391" cy="5189195"/>
          </a:xfrm>
          <a:prstGeom prst="rect">
            <a:avLst/>
          </a:prstGeom>
        </p:spPr>
      </p:pic>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1972711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9603" y="2536228"/>
            <a:ext cx="6453777" cy="2642297"/>
          </a:xfrm>
          <a:prstGeom prst="rect">
            <a:avLst/>
          </a:prstGeom>
        </p:spPr>
      </p:pic>
      <p:sp>
        <p:nvSpPr>
          <p:cNvPr id="2" name="Title 1"/>
          <p:cNvSpPr>
            <a:spLocks noGrp="1"/>
          </p:cNvSpPr>
          <p:nvPr>
            <p:ph type="title"/>
          </p:nvPr>
        </p:nvSpPr>
        <p:spPr>
          <a:xfrm>
            <a:off x="700424" y="374901"/>
            <a:ext cx="10791153" cy="763525"/>
          </a:xfrm>
        </p:spPr>
        <p:txBody>
          <a:bodyPr>
            <a:normAutofit/>
          </a:bodyPr>
          <a:lstStyle/>
          <a:p>
            <a:pPr algn="l"/>
            <a:r>
              <a:rPr lang="en-US" dirty="0" err="1">
                <a:latin typeface="Comic Sans MS" panose="030F0702030302020204" pitchFamily="66" charset="0"/>
              </a:rPr>
              <a:t>IoT</a:t>
            </a:r>
            <a:r>
              <a:rPr lang="en-US" dirty="0">
                <a:latin typeface="Comic Sans MS" panose="030F0702030302020204" pitchFamily="66" charset="0"/>
              </a:rPr>
              <a:t> Application Layer Protocols-</a:t>
            </a:r>
            <a:r>
              <a:rPr lang="en-US" dirty="0" err="1">
                <a:latin typeface="Comic Sans MS" panose="030F0702030302020204" pitchFamily="66" charset="0"/>
              </a:rPr>
              <a:t>CoAP</a:t>
            </a:r>
            <a:endParaRPr lang="en-US" dirty="0">
              <a:latin typeface="Comic Sans MS" panose="030F0702030302020204" pitchFamily="66" charset="0"/>
            </a:endParaRPr>
          </a:p>
        </p:txBody>
      </p:sp>
      <p:sp>
        <p:nvSpPr>
          <p:cNvPr id="3" name="Content Placeholder 2"/>
          <p:cNvSpPr>
            <a:spLocks noGrp="1"/>
          </p:cNvSpPr>
          <p:nvPr>
            <p:ph idx="1"/>
          </p:nvPr>
        </p:nvSpPr>
        <p:spPr>
          <a:xfrm>
            <a:off x="802227" y="1901951"/>
            <a:ext cx="10791153" cy="4428445"/>
          </a:xfrm>
        </p:spPr>
        <p:txBody>
          <a:bodyPr>
            <a:noAutofit/>
          </a:bodyPr>
          <a:lstStyle/>
          <a:p>
            <a:pPr algn="just">
              <a:lnSpc>
                <a:spcPct val="150000"/>
              </a:lnSpc>
            </a:pPr>
            <a:r>
              <a:rPr lang="en-US" dirty="0" smtClean="0">
                <a:latin typeface="Comic Sans MS" panose="030F0702030302020204" pitchFamily="66" charset="0"/>
              </a:rPr>
              <a:t>Application Layer Protocols- </a:t>
            </a:r>
            <a:r>
              <a:rPr lang="en-US" dirty="0" err="1" smtClean="0">
                <a:latin typeface="Comic Sans MS" panose="030F0702030302020204" pitchFamily="66" charset="0"/>
              </a:rPr>
              <a:t>CoAP</a:t>
            </a:r>
            <a:endParaRPr lang="en-US" dirty="0" smtClean="0">
              <a:latin typeface="Comic Sans MS" panose="030F0702030302020204" pitchFamily="66" charset="0"/>
            </a:endParaRPr>
          </a:p>
          <a:p>
            <a:pPr lvl="1" algn="just">
              <a:lnSpc>
                <a:spcPct val="150000"/>
              </a:lnSpc>
            </a:pPr>
            <a:r>
              <a:rPr lang="fr-FR" sz="2000" dirty="0" err="1">
                <a:latin typeface="Comic Sans MS" panose="030F0702030302020204" pitchFamily="66" charset="0"/>
              </a:rPr>
              <a:t>CoAP</a:t>
            </a:r>
            <a:r>
              <a:rPr lang="fr-FR" sz="2000" dirty="0">
                <a:latin typeface="Comic Sans MS" panose="030F0702030302020204" pitchFamily="66" charset="0"/>
              </a:rPr>
              <a:t> Communications in </a:t>
            </a:r>
            <a:r>
              <a:rPr lang="fr-FR" sz="2000" dirty="0" err="1">
                <a:latin typeface="Comic Sans MS" panose="030F0702030302020204" pitchFamily="66" charset="0"/>
              </a:rPr>
              <a:t>IoT</a:t>
            </a:r>
            <a:r>
              <a:rPr lang="fr-FR" sz="2000" dirty="0">
                <a:latin typeface="Comic Sans MS" panose="030F0702030302020204" pitchFamily="66" charset="0"/>
              </a:rPr>
              <a:t> </a:t>
            </a:r>
            <a:r>
              <a:rPr lang="fr-FR" sz="2000" dirty="0" smtClean="0">
                <a:latin typeface="Comic Sans MS" panose="030F0702030302020204" pitchFamily="66" charset="0"/>
              </a:rPr>
              <a:t>Infrastructures</a:t>
            </a: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
        <p:nvSpPr>
          <p:cNvPr id="6" name="Rectangle 5"/>
          <p:cNvSpPr/>
          <p:nvPr/>
        </p:nvSpPr>
        <p:spPr>
          <a:xfrm>
            <a:off x="414997" y="5022345"/>
            <a:ext cx="10509879" cy="1477328"/>
          </a:xfrm>
          <a:prstGeom prst="rect">
            <a:avLst/>
          </a:prstGeom>
        </p:spPr>
        <p:txBody>
          <a:bodyPr wrap="square">
            <a:spAutoFit/>
          </a:bodyPr>
          <a:lstStyle/>
          <a:p>
            <a:pPr lvl="1" algn="just">
              <a:lnSpc>
                <a:spcPct val="150000"/>
              </a:lnSpc>
            </a:pPr>
            <a:r>
              <a:rPr lang="en-US" sz="2000" dirty="0">
                <a:latin typeface="Comic Sans MS" panose="030F0702030302020204" pitchFamily="66" charset="0"/>
              </a:rPr>
              <a:t>Connections can be between devices located on the same or different constrained networks or between devices and generic Internet or cloud servers, all operating over IP. </a:t>
            </a:r>
          </a:p>
        </p:txBody>
      </p:sp>
    </p:spTree>
    <p:extLst>
      <p:ext uri="{BB962C8B-B14F-4D97-AF65-F5344CB8AC3E}">
        <p14:creationId xmlns:p14="http://schemas.microsoft.com/office/powerpoint/2010/main" val="7127733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err="1">
                <a:latin typeface="Comic Sans MS" panose="030F0702030302020204" pitchFamily="66" charset="0"/>
              </a:rPr>
              <a:t>IoT</a:t>
            </a:r>
            <a:r>
              <a:rPr lang="en-US" dirty="0">
                <a:latin typeface="Comic Sans MS" panose="030F0702030302020204" pitchFamily="66" charset="0"/>
              </a:rPr>
              <a:t> Application Layer Protocols-</a:t>
            </a:r>
            <a:r>
              <a:rPr lang="en-US" dirty="0" err="1">
                <a:latin typeface="Comic Sans MS" panose="030F0702030302020204" pitchFamily="66" charset="0"/>
              </a:rPr>
              <a:t>CoAP</a:t>
            </a:r>
            <a:endParaRPr lang="en-US" dirty="0">
              <a:latin typeface="Comic Sans MS" panose="030F0702030302020204" pitchFamily="66" charset="0"/>
            </a:endParaRPr>
          </a:p>
        </p:txBody>
      </p:sp>
      <p:sp>
        <p:nvSpPr>
          <p:cNvPr id="3" name="Content Placeholder 2"/>
          <p:cNvSpPr>
            <a:spLocks noGrp="1"/>
          </p:cNvSpPr>
          <p:nvPr>
            <p:ph idx="1"/>
          </p:nvPr>
        </p:nvSpPr>
        <p:spPr/>
        <p:txBody>
          <a:bodyPr>
            <a:noAutofit/>
          </a:bodyPr>
          <a:lstStyle/>
          <a:p>
            <a:pPr algn="just">
              <a:lnSpc>
                <a:spcPct val="150000"/>
              </a:lnSpc>
            </a:pPr>
            <a:r>
              <a:rPr lang="en-US" sz="3200" dirty="0" smtClean="0">
                <a:latin typeface="Comic Sans MS" panose="030F0702030302020204" pitchFamily="66" charset="0"/>
              </a:rPr>
              <a:t>Application Layer Protocols- </a:t>
            </a:r>
            <a:r>
              <a:rPr lang="en-US" sz="3200" dirty="0" err="1" smtClean="0">
                <a:latin typeface="Comic Sans MS" panose="030F0702030302020204" pitchFamily="66" charset="0"/>
              </a:rPr>
              <a:t>CoAP</a:t>
            </a:r>
            <a:endParaRPr lang="en-US" sz="3200" dirty="0" smtClean="0">
              <a:latin typeface="Comic Sans MS" panose="030F0702030302020204" pitchFamily="66" charset="0"/>
            </a:endParaRPr>
          </a:p>
          <a:p>
            <a:pPr lvl="1" algn="just">
              <a:lnSpc>
                <a:spcPct val="150000"/>
              </a:lnSpc>
            </a:pPr>
            <a:r>
              <a:rPr lang="fr-FR" sz="2400" dirty="0" err="1">
                <a:latin typeface="Comic Sans MS" panose="030F0702030302020204" pitchFamily="66" charset="0"/>
              </a:rPr>
              <a:t>CoAP</a:t>
            </a:r>
            <a:r>
              <a:rPr lang="fr-FR" sz="2400" dirty="0">
                <a:latin typeface="Comic Sans MS" panose="030F0702030302020204" pitchFamily="66" charset="0"/>
              </a:rPr>
              <a:t> </a:t>
            </a:r>
            <a:r>
              <a:rPr lang="fr-FR" sz="2400" dirty="0" smtClean="0">
                <a:latin typeface="Comic Sans MS" panose="030F0702030302020204" pitchFamily="66" charset="0"/>
              </a:rPr>
              <a:t>Architecture</a:t>
            </a:r>
            <a:endParaRPr lang="en-US" sz="4000" dirty="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3"/>
              </a:rPr>
              <a:t>https://www.rfwireless-world.com/Terminology/Difference-between-CoAP-and-HTTP.html</a:t>
            </a:r>
            <a:endParaRPr lang="en-US" sz="1600" dirty="0">
              <a:latin typeface="Comic Sans MS" panose="030F0702030302020204" pitchFamily="66"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0136" y="2683528"/>
            <a:ext cx="5676900" cy="3505200"/>
          </a:xfrm>
          <a:prstGeom prst="rect">
            <a:avLst/>
          </a:prstGeom>
        </p:spPr>
      </p:pic>
    </p:spTree>
    <p:extLst>
      <p:ext uri="{BB962C8B-B14F-4D97-AF65-F5344CB8AC3E}">
        <p14:creationId xmlns:p14="http://schemas.microsoft.com/office/powerpoint/2010/main" val="8059937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en-US" dirty="0">
                <a:latin typeface="Comic Sans MS" panose="030F0702030302020204" pitchFamily="66" charset="0"/>
              </a:rPr>
              <a:t>Review of Application and Transport Layer Protocols</a:t>
            </a:r>
          </a:p>
        </p:txBody>
      </p:sp>
      <p:sp>
        <p:nvSpPr>
          <p:cNvPr id="3" name="Content Placeholder 2"/>
          <p:cNvSpPr>
            <a:spLocks noGrp="1"/>
          </p:cNvSpPr>
          <p:nvPr>
            <p:ph idx="1"/>
          </p:nvPr>
        </p:nvSpPr>
        <p:spPr>
          <a:xfrm>
            <a:off x="802227" y="1413803"/>
            <a:ext cx="10791153" cy="4916593"/>
          </a:xfrm>
        </p:spPr>
        <p:txBody>
          <a:bodyPr>
            <a:noAutofit/>
          </a:bodyPr>
          <a:lstStyle/>
          <a:p>
            <a:r>
              <a:rPr lang="en-US" sz="2400" b="1" dirty="0"/>
              <a:t>The Transport Layer: </a:t>
            </a:r>
            <a:endParaRPr lang="en-US" sz="2400" b="1" dirty="0" smtClean="0"/>
          </a:p>
          <a:p>
            <a:pPr lvl="1"/>
            <a:r>
              <a:rPr lang="en-US" sz="2400" dirty="0" smtClean="0"/>
              <a:t>IP-based </a:t>
            </a:r>
            <a:r>
              <a:rPr lang="en-US" sz="2400" dirty="0"/>
              <a:t>networks use either TCP or UDP.</a:t>
            </a:r>
          </a:p>
          <a:p>
            <a:pPr lvl="1"/>
            <a:r>
              <a:rPr lang="en-US" sz="2400" dirty="0"/>
              <a:t>However, the constrained nature of </a:t>
            </a:r>
            <a:r>
              <a:rPr lang="en-US" sz="2400" dirty="0" err="1"/>
              <a:t>IoT</a:t>
            </a:r>
            <a:r>
              <a:rPr lang="en-US" sz="2400" dirty="0"/>
              <a:t> networks requires a closer </a:t>
            </a:r>
            <a:r>
              <a:rPr lang="en-US" sz="2400" dirty="0" smtClean="0"/>
              <a:t>look at </a:t>
            </a:r>
            <a:r>
              <a:rPr lang="en-US" sz="2400" dirty="0"/>
              <a:t>the use of these traditional transport mechanisms.</a:t>
            </a:r>
          </a:p>
          <a:p>
            <a:endParaRPr lang="en-US" sz="2400" b="1" dirty="0" smtClean="0"/>
          </a:p>
          <a:p>
            <a:r>
              <a:rPr lang="en-US" sz="2400" b="1" dirty="0" err="1" smtClean="0"/>
              <a:t>IoT</a:t>
            </a:r>
            <a:r>
              <a:rPr lang="en-US" sz="2400" b="1" dirty="0" smtClean="0"/>
              <a:t> </a:t>
            </a:r>
            <a:r>
              <a:rPr lang="en-US" sz="2400" b="1" dirty="0"/>
              <a:t>Application Transport Methods: </a:t>
            </a:r>
            <a:endParaRPr lang="en-US" sz="2400" b="1" dirty="0" smtClean="0"/>
          </a:p>
          <a:p>
            <a:pPr lvl="1"/>
            <a:r>
              <a:rPr lang="en-US" sz="2400" dirty="0"/>
              <a:t>The application layer in the Internet is typically based on HTTP. </a:t>
            </a:r>
            <a:endParaRPr lang="en-US" sz="2400" dirty="0" smtClean="0"/>
          </a:p>
          <a:p>
            <a:pPr lvl="1"/>
            <a:r>
              <a:rPr lang="en-US" sz="2400" dirty="0" smtClean="0"/>
              <a:t>However</a:t>
            </a:r>
            <a:r>
              <a:rPr lang="en-US" sz="2400" dirty="0"/>
              <a:t>, HTTP is not suitable in resource constrained environments because it is fairly verbose in nature and thus incurs a large parsing overhead. </a:t>
            </a:r>
          </a:p>
          <a:p>
            <a:pPr lvl="1"/>
            <a:r>
              <a:rPr lang="en-US" sz="2400" dirty="0"/>
              <a:t>Many alternate protocols have been developed for </a:t>
            </a:r>
            <a:r>
              <a:rPr lang="en-US" sz="2400" dirty="0" err="1"/>
              <a:t>IoT</a:t>
            </a:r>
            <a:r>
              <a:rPr lang="en-US" sz="2400" dirty="0"/>
              <a:t> environments such as </a:t>
            </a:r>
            <a:r>
              <a:rPr lang="en-US" sz="2400" dirty="0" err="1"/>
              <a:t>CoAP</a:t>
            </a:r>
            <a:r>
              <a:rPr lang="en-US" sz="2400" dirty="0"/>
              <a:t> (Constrained Application Protocol) and MQTT (Message Queue Telemetry Transport</a:t>
            </a:r>
            <a:r>
              <a:rPr lang="en-US" sz="2400" dirty="0" smtClean="0"/>
              <a:t>).</a:t>
            </a:r>
            <a:endParaRPr lang="en-US" sz="2400" dirty="0"/>
          </a:p>
        </p:txBody>
      </p:sp>
    </p:spTree>
    <p:extLst>
      <p:ext uri="{BB962C8B-B14F-4D97-AF65-F5344CB8AC3E}">
        <p14:creationId xmlns:p14="http://schemas.microsoft.com/office/powerpoint/2010/main" val="346477176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err="1">
                <a:latin typeface="Comic Sans MS" panose="030F0702030302020204" pitchFamily="66" charset="0"/>
              </a:rPr>
              <a:t>IoT</a:t>
            </a:r>
            <a:r>
              <a:rPr lang="en-US" dirty="0">
                <a:latin typeface="Comic Sans MS" panose="030F0702030302020204" pitchFamily="66" charset="0"/>
              </a:rPr>
              <a:t> Application Layer Protocols-</a:t>
            </a:r>
            <a:r>
              <a:rPr lang="en-US" dirty="0" err="1">
                <a:latin typeface="Comic Sans MS" panose="030F0702030302020204" pitchFamily="66" charset="0"/>
              </a:rPr>
              <a:t>CoAP</a:t>
            </a:r>
            <a:endParaRPr lang="en-US" dirty="0">
              <a:latin typeface="Comic Sans MS" panose="030F0702030302020204" pitchFamily="66" charset="0"/>
            </a:endParaRPr>
          </a:p>
        </p:txBody>
      </p:sp>
      <p:sp>
        <p:nvSpPr>
          <p:cNvPr id="3" name="Content Placeholder 2"/>
          <p:cNvSpPr>
            <a:spLocks noGrp="1"/>
          </p:cNvSpPr>
          <p:nvPr>
            <p:ph idx="1"/>
          </p:nvPr>
        </p:nvSpPr>
        <p:spPr/>
        <p:txBody>
          <a:bodyPr>
            <a:noAutofit/>
          </a:bodyPr>
          <a:lstStyle/>
          <a:p>
            <a:r>
              <a:rPr lang="en-US" sz="2400" dirty="0">
                <a:latin typeface="Comic Sans MS" panose="030F0702030302020204" pitchFamily="66" charset="0"/>
              </a:rPr>
              <a:t>Through the exchange </a:t>
            </a:r>
            <a:r>
              <a:rPr lang="en-US" sz="2400" dirty="0" smtClean="0">
                <a:latin typeface="Comic Sans MS" panose="030F0702030302020204" pitchFamily="66" charset="0"/>
              </a:rPr>
              <a:t>of asynchronous </a:t>
            </a:r>
            <a:r>
              <a:rPr lang="en-US" sz="2400" dirty="0">
                <a:latin typeface="Comic Sans MS" panose="030F0702030302020204" pitchFamily="66" charset="0"/>
              </a:rPr>
              <a:t>messages, a client requests an action via a method code on </a:t>
            </a:r>
            <a:r>
              <a:rPr lang="en-US" sz="2400" dirty="0" smtClean="0">
                <a:latin typeface="Comic Sans MS" panose="030F0702030302020204" pitchFamily="66" charset="0"/>
              </a:rPr>
              <a:t>a server </a:t>
            </a:r>
            <a:r>
              <a:rPr lang="en-US" sz="2400" dirty="0">
                <a:latin typeface="Comic Sans MS" panose="030F0702030302020204" pitchFamily="66" charset="0"/>
              </a:rPr>
              <a:t>resource. </a:t>
            </a:r>
            <a:endParaRPr lang="en-US" sz="2400" dirty="0" smtClean="0">
              <a:latin typeface="Comic Sans MS" panose="030F0702030302020204" pitchFamily="66" charset="0"/>
            </a:endParaRPr>
          </a:p>
          <a:p>
            <a:endParaRPr lang="en-US" sz="2400" dirty="0" smtClean="0">
              <a:latin typeface="Comic Sans MS" panose="030F0702030302020204" pitchFamily="66" charset="0"/>
            </a:endParaRPr>
          </a:p>
          <a:p>
            <a:r>
              <a:rPr lang="en-US" sz="2400" dirty="0" smtClean="0">
                <a:latin typeface="Comic Sans MS" panose="030F0702030302020204" pitchFamily="66" charset="0"/>
              </a:rPr>
              <a:t>A </a:t>
            </a:r>
            <a:r>
              <a:rPr lang="en-US" sz="2400" dirty="0">
                <a:latin typeface="Comic Sans MS" panose="030F0702030302020204" pitchFamily="66" charset="0"/>
              </a:rPr>
              <a:t>uniform resource identifier (URI) localized on the </a:t>
            </a:r>
            <a:r>
              <a:rPr lang="en-US" sz="2400" dirty="0" smtClean="0">
                <a:latin typeface="Comic Sans MS" panose="030F0702030302020204" pitchFamily="66" charset="0"/>
              </a:rPr>
              <a:t>server identifies </a:t>
            </a:r>
            <a:r>
              <a:rPr lang="en-US" sz="2400" dirty="0">
                <a:latin typeface="Comic Sans MS" panose="030F0702030302020204" pitchFamily="66" charset="0"/>
              </a:rPr>
              <a:t>this resource. </a:t>
            </a:r>
            <a:endParaRPr lang="en-US" sz="2400" dirty="0" smtClean="0">
              <a:latin typeface="Comic Sans MS" panose="030F0702030302020204" pitchFamily="66" charset="0"/>
            </a:endParaRPr>
          </a:p>
          <a:p>
            <a:endParaRPr lang="en-US" sz="2400" dirty="0" smtClean="0">
              <a:latin typeface="Comic Sans MS" panose="030F0702030302020204" pitchFamily="66" charset="0"/>
            </a:endParaRPr>
          </a:p>
          <a:p>
            <a:r>
              <a:rPr lang="en-US" sz="2400" dirty="0" smtClean="0">
                <a:latin typeface="Comic Sans MS" panose="030F0702030302020204" pitchFamily="66" charset="0"/>
              </a:rPr>
              <a:t>The </a:t>
            </a:r>
            <a:r>
              <a:rPr lang="en-US" sz="2400" dirty="0">
                <a:latin typeface="Comic Sans MS" panose="030F0702030302020204" pitchFamily="66" charset="0"/>
              </a:rPr>
              <a:t>server responds with a response code that </a:t>
            </a:r>
            <a:r>
              <a:rPr lang="en-US" sz="2400" dirty="0" smtClean="0">
                <a:latin typeface="Comic Sans MS" panose="030F0702030302020204" pitchFamily="66" charset="0"/>
              </a:rPr>
              <a:t>may include </a:t>
            </a:r>
            <a:r>
              <a:rPr lang="en-US" sz="2400" dirty="0">
                <a:latin typeface="Comic Sans MS" panose="030F0702030302020204" pitchFamily="66" charset="0"/>
              </a:rPr>
              <a:t>a resource representation. </a:t>
            </a:r>
            <a:endParaRPr lang="en-US" sz="2400" dirty="0" smtClean="0">
              <a:latin typeface="Comic Sans MS" panose="030F0702030302020204" pitchFamily="66" charset="0"/>
            </a:endParaRPr>
          </a:p>
          <a:p>
            <a:endParaRPr lang="en-US" sz="2400" dirty="0" smtClean="0">
              <a:latin typeface="Comic Sans MS" panose="030F0702030302020204" pitchFamily="66" charset="0"/>
            </a:endParaRPr>
          </a:p>
          <a:p>
            <a:r>
              <a:rPr lang="en-US" sz="2400" dirty="0" smtClean="0">
                <a:latin typeface="Comic Sans MS" panose="030F0702030302020204" pitchFamily="66" charset="0"/>
              </a:rPr>
              <a:t>The </a:t>
            </a:r>
            <a:r>
              <a:rPr lang="en-US" sz="2400" dirty="0" err="1">
                <a:latin typeface="Comic Sans MS" panose="030F0702030302020204" pitchFamily="66" charset="0"/>
              </a:rPr>
              <a:t>CoAP</a:t>
            </a:r>
            <a:r>
              <a:rPr lang="en-US" sz="2400" dirty="0">
                <a:latin typeface="Comic Sans MS" panose="030F0702030302020204" pitchFamily="66" charset="0"/>
              </a:rPr>
              <a:t> request/response </a:t>
            </a:r>
            <a:r>
              <a:rPr lang="en-US" sz="2400" dirty="0" smtClean="0">
                <a:latin typeface="Comic Sans MS" panose="030F0702030302020204" pitchFamily="66" charset="0"/>
              </a:rPr>
              <a:t>semantics include </a:t>
            </a:r>
            <a:r>
              <a:rPr lang="en-US" sz="2400" dirty="0">
                <a:latin typeface="Comic Sans MS" panose="030F0702030302020204" pitchFamily="66" charset="0"/>
              </a:rPr>
              <a:t>the methods GET, POST, PUT, and DELETE.</a:t>
            </a:r>
            <a:endParaRPr lang="en-US" sz="4000" dirty="0">
              <a:latin typeface="Comic Sans MS" panose="030F0702030302020204" pitchFamily="66" charset="0"/>
            </a:endParaRPr>
          </a:p>
        </p:txBody>
      </p:sp>
      <p:sp>
        <p:nvSpPr>
          <p:cNvPr id="4" name="TextBox 3"/>
          <p:cNvSpPr txBox="1"/>
          <p:nvPr/>
        </p:nvSpPr>
        <p:spPr>
          <a:xfrm>
            <a:off x="115910" y="651944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108528190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err="1">
                <a:latin typeface="Comic Sans MS" panose="030F0702030302020204" pitchFamily="66" charset="0"/>
              </a:rPr>
              <a:t>IoT</a:t>
            </a:r>
            <a:r>
              <a:rPr lang="en-US" dirty="0">
                <a:latin typeface="Comic Sans MS" panose="030F0702030302020204" pitchFamily="66" charset="0"/>
              </a:rPr>
              <a:t> Application Layer Protocols-</a:t>
            </a:r>
            <a:r>
              <a:rPr lang="en-US" dirty="0" err="1">
                <a:latin typeface="Comic Sans MS" panose="030F0702030302020204" pitchFamily="66" charset="0"/>
              </a:rPr>
              <a:t>CoAP</a:t>
            </a:r>
            <a:endParaRPr lang="en-US" dirty="0">
              <a:latin typeface="Comic Sans MS" panose="030F0702030302020204" pitchFamily="66" charset="0"/>
            </a:endParaRPr>
          </a:p>
        </p:txBody>
      </p:sp>
      <p:sp>
        <p:nvSpPr>
          <p:cNvPr id="3" name="Content Placeholder 2"/>
          <p:cNvSpPr>
            <a:spLocks noGrp="1"/>
          </p:cNvSpPr>
          <p:nvPr>
            <p:ph idx="1"/>
          </p:nvPr>
        </p:nvSpPr>
        <p:spPr>
          <a:xfrm>
            <a:off x="802227" y="1406769"/>
            <a:ext cx="10791153" cy="4923627"/>
          </a:xfrm>
        </p:spPr>
        <p:txBody>
          <a:bodyPr>
            <a:noAutofit/>
          </a:bodyPr>
          <a:lstStyle/>
          <a:p>
            <a:pPr algn="just">
              <a:lnSpc>
                <a:spcPct val="150000"/>
              </a:lnSpc>
            </a:pPr>
            <a:r>
              <a:rPr lang="en-US" sz="2000" dirty="0" err="1" smtClean="0">
                <a:latin typeface="Comic Sans MS" panose="030F0702030302020204" pitchFamily="66" charset="0"/>
              </a:rPr>
              <a:t>CoAP</a:t>
            </a:r>
            <a:r>
              <a:rPr lang="en-US" sz="2000" dirty="0" smtClean="0">
                <a:latin typeface="Comic Sans MS" panose="030F0702030302020204" pitchFamily="66" charset="0"/>
              </a:rPr>
              <a:t> Messages Type</a:t>
            </a:r>
          </a:p>
          <a:p>
            <a:pPr marL="971550" lvl="1" indent="-457200" algn="just">
              <a:lnSpc>
                <a:spcPct val="150000"/>
              </a:lnSpc>
              <a:buFont typeface="+mj-lt"/>
              <a:buAutoNum type="arabicPeriod"/>
            </a:pPr>
            <a:r>
              <a:rPr lang="en-US" sz="2000" dirty="0" smtClean="0">
                <a:latin typeface="Comic Sans MS" panose="030F0702030302020204" pitchFamily="66" charset="0"/>
              </a:rPr>
              <a:t>Confirmable </a:t>
            </a:r>
          </a:p>
          <a:p>
            <a:pPr lvl="2" algn="just">
              <a:lnSpc>
                <a:spcPct val="150000"/>
              </a:lnSpc>
            </a:pPr>
            <a:r>
              <a:rPr lang="en-US" sz="1600" dirty="0">
                <a:latin typeface="Comic Sans MS" panose="030F0702030302020204" pitchFamily="66" charset="0"/>
              </a:rPr>
              <a:t>a reliable transmission of messages on UDP protocol</a:t>
            </a:r>
          </a:p>
          <a:p>
            <a:pPr lvl="2" algn="just">
              <a:lnSpc>
                <a:spcPct val="150000"/>
              </a:lnSpc>
            </a:pPr>
            <a:r>
              <a:rPr lang="en-US" sz="1600" dirty="0">
                <a:latin typeface="Comic Sans MS" panose="030F0702030302020204" pitchFamily="66" charset="0"/>
              </a:rPr>
              <a:t>basic congestion control with a default time-out</a:t>
            </a:r>
          </a:p>
          <a:p>
            <a:pPr lvl="2" algn="just">
              <a:lnSpc>
                <a:spcPct val="150000"/>
              </a:lnSpc>
            </a:pPr>
            <a:r>
              <a:rPr lang="en-US" sz="1600" dirty="0">
                <a:latin typeface="Comic Sans MS" panose="030F0702030302020204" pitchFamily="66" charset="0"/>
              </a:rPr>
              <a:t>simple stop and wait retransmission with exponential back-off mechanism</a:t>
            </a:r>
          </a:p>
          <a:p>
            <a:pPr lvl="2" algn="just">
              <a:lnSpc>
                <a:spcPct val="150000"/>
              </a:lnSpc>
            </a:pPr>
            <a:r>
              <a:rPr lang="en-US" sz="1600" dirty="0">
                <a:latin typeface="Comic Sans MS" panose="030F0702030302020204" pitchFamily="66" charset="0"/>
              </a:rPr>
              <a:t>detection of duplicate messages through a message </a:t>
            </a:r>
            <a:r>
              <a:rPr lang="en-US" sz="1600" dirty="0" smtClean="0">
                <a:latin typeface="Comic Sans MS" panose="030F0702030302020204" pitchFamily="66" charset="0"/>
              </a:rPr>
              <a:t>ID</a:t>
            </a:r>
          </a:p>
          <a:p>
            <a:pPr lvl="2" algn="just">
              <a:lnSpc>
                <a:spcPct val="150000"/>
              </a:lnSpc>
            </a:pPr>
            <a:r>
              <a:rPr lang="en-US" sz="1600" dirty="0">
                <a:latin typeface="Comic Sans MS" panose="030F0702030302020204" pitchFamily="66" charset="0"/>
              </a:rPr>
              <a:t>w</a:t>
            </a:r>
            <a:r>
              <a:rPr lang="en-US" sz="1600" dirty="0" smtClean="0">
                <a:latin typeface="Comic Sans MS" panose="030F0702030302020204" pitchFamily="66" charset="0"/>
              </a:rPr>
              <a:t>hile </a:t>
            </a:r>
            <a:r>
              <a:rPr lang="en-US" sz="1600" dirty="0">
                <a:latin typeface="Comic Sans MS" panose="030F0702030302020204" pitchFamily="66" charset="0"/>
              </a:rPr>
              <a:t>running over UDP, </a:t>
            </a:r>
            <a:r>
              <a:rPr lang="en-US" sz="1600" dirty="0" err="1">
                <a:latin typeface="Comic Sans MS" panose="030F0702030302020204" pitchFamily="66" charset="0"/>
              </a:rPr>
              <a:t>CoAP</a:t>
            </a:r>
            <a:r>
              <a:rPr lang="en-US" sz="1600" dirty="0">
                <a:latin typeface="Comic Sans MS" panose="030F0702030302020204" pitchFamily="66" charset="0"/>
              </a:rPr>
              <a:t> offers a reliable transmission of messages when a </a:t>
            </a:r>
            <a:r>
              <a:rPr lang="en-US" sz="1600" dirty="0" err="1">
                <a:latin typeface="Comic Sans MS" panose="030F0702030302020204" pitchFamily="66" charset="0"/>
              </a:rPr>
              <a:t>CoAP</a:t>
            </a:r>
            <a:r>
              <a:rPr lang="en-US" sz="1600" dirty="0">
                <a:latin typeface="Comic Sans MS" panose="030F0702030302020204" pitchFamily="66" charset="0"/>
              </a:rPr>
              <a:t> header is marked as “confirmable.”</a:t>
            </a:r>
          </a:p>
          <a:p>
            <a:pPr marL="971550" lvl="1" indent="-457200" algn="just">
              <a:lnSpc>
                <a:spcPct val="150000"/>
              </a:lnSpc>
              <a:buFont typeface="+mj-lt"/>
              <a:buAutoNum type="arabicPeriod"/>
            </a:pPr>
            <a:r>
              <a:rPr lang="en-US" sz="2000" dirty="0" smtClean="0">
                <a:latin typeface="Comic Sans MS" panose="030F0702030302020204" pitchFamily="66" charset="0"/>
              </a:rPr>
              <a:t>Non-Confirmable</a:t>
            </a:r>
          </a:p>
          <a:p>
            <a:pPr lvl="2" algn="just">
              <a:lnSpc>
                <a:spcPct val="150000"/>
              </a:lnSpc>
            </a:pPr>
            <a:r>
              <a:rPr lang="en-US" sz="1600" dirty="0" smtClean="0">
                <a:latin typeface="Comic Sans MS" panose="030F0702030302020204" pitchFamily="66" charset="0"/>
              </a:rPr>
              <a:t>not </a:t>
            </a:r>
            <a:r>
              <a:rPr lang="en-US" sz="1600" dirty="0">
                <a:latin typeface="Comic Sans MS" panose="030F0702030302020204" pitchFamily="66" charset="0"/>
              </a:rPr>
              <a:t>require reliable transmission </a:t>
            </a:r>
            <a:endParaRPr lang="en-US" sz="1600" dirty="0" smtClean="0">
              <a:latin typeface="Comic Sans MS" panose="030F0702030302020204" pitchFamily="66" charset="0"/>
            </a:endParaRPr>
          </a:p>
        </p:txBody>
      </p:sp>
      <p:sp>
        <p:nvSpPr>
          <p:cNvPr id="4" name="TextBox 3"/>
          <p:cNvSpPr txBox="1"/>
          <p:nvPr/>
        </p:nvSpPr>
        <p:spPr>
          <a:xfrm>
            <a:off x="115910" y="651944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295080543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err="1">
                <a:latin typeface="Comic Sans MS" panose="030F0702030302020204" pitchFamily="66" charset="0"/>
              </a:rPr>
              <a:t>IoT</a:t>
            </a:r>
            <a:r>
              <a:rPr lang="en-US" dirty="0">
                <a:latin typeface="Comic Sans MS" panose="030F0702030302020204" pitchFamily="66" charset="0"/>
              </a:rPr>
              <a:t> Application Layer Protocols-</a:t>
            </a:r>
            <a:r>
              <a:rPr lang="en-US" dirty="0" err="1">
                <a:latin typeface="Comic Sans MS" panose="030F0702030302020204" pitchFamily="66" charset="0"/>
              </a:rPr>
              <a:t>CoAP</a:t>
            </a:r>
            <a:endParaRPr lang="en-US" dirty="0">
              <a:latin typeface="Comic Sans MS" panose="030F0702030302020204" pitchFamily="66" charset="0"/>
            </a:endParaRPr>
          </a:p>
        </p:txBody>
      </p:sp>
      <p:sp>
        <p:nvSpPr>
          <p:cNvPr id="3" name="Content Placeholder 2"/>
          <p:cNvSpPr>
            <a:spLocks noGrp="1"/>
          </p:cNvSpPr>
          <p:nvPr>
            <p:ph idx="1"/>
          </p:nvPr>
        </p:nvSpPr>
        <p:spPr>
          <a:xfrm>
            <a:off x="802227" y="1350499"/>
            <a:ext cx="10791153" cy="4979898"/>
          </a:xfrm>
        </p:spPr>
        <p:txBody>
          <a:bodyPr>
            <a:noAutofit/>
          </a:bodyPr>
          <a:lstStyle/>
          <a:p>
            <a:pPr algn="just">
              <a:lnSpc>
                <a:spcPct val="150000"/>
              </a:lnSpc>
            </a:pPr>
            <a:r>
              <a:rPr lang="en-US" sz="2000" b="1" dirty="0" err="1" smtClean="0">
                <a:latin typeface="Comic Sans MS" panose="030F0702030302020204" pitchFamily="66" charset="0"/>
              </a:rPr>
              <a:t>CoAP</a:t>
            </a:r>
            <a:r>
              <a:rPr lang="en-US" sz="2000" b="1" dirty="0" smtClean="0">
                <a:latin typeface="Comic Sans MS" panose="030F0702030302020204" pitchFamily="66" charset="0"/>
              </a:rPr>
              <a:t> Messages Type</a:t>
            </a:r>
          </a:p>
          <a:p>
            <a:pPr marL="1371600" lvl="2" indent="-457200" algn="just">
              <a:lnSpc>
                <a:spcPct val="150000"/>
              </a:lnSpc>
              <a:buFont typeface="+mj-lt"/>
              <a:buAutoNum type="arabicPeriod" startAt="3"/>
            </a:pPr>
            <a:r>
              <a:rPr lang="en-US" sz="2000" dirty="0" smtClean="0">
                <a:latin typeface="Comic Sans MS" panose="030F0702030302020204" pitchFamily="66" charset="0"/>
              </a:rPr>
              <a:t>Acknowledgement</a:t>
            </a:r>
          </a:p>
          <a:p>
            <a:pPr lvl="3" algn="just">
              <a:lnSpc>
                <a:spcPct val="150000"/>
              </a:lnSpc>
            </a:pPr>
            <a:r>
              <a:rPr lang="en-US" sz="1800" dirty="0" smtClean="0">
                <a:latin typeface="Comic Sans MS" panose="030F0702030302020204" pitchFamily="66" charset="0"/>
              </a:rPr>
              <a:t>the </a:t>
            </a:r>
            <a:r>
              <a:rPr lang="en-US" sz="1800" dirty="0">
                <a:latin typeface="Comic Sans MS" panose="030F0702030302020204" pitchFamily="66" charset="0"/>
              </a:rPr>
              <a:t>recipient must explicitly either acknowledge or reject </a:t>
            </a:r>
            <a:r>
              <a:rPr lang="en-US" sz="1800" dirty="0" smtClean="0">
                <a:latin typeface="Comic Sans MS" panose="030F0702030302020204" pitchFamily="66" charset="0"/>
              </a:rPr>
              <a:t>the confirmable message using </a:t>
            </a:r>
            <a:r>
              <a:rPr lang="en-US" sz="1800" dirty="0">
                <a:latin typeface="Comic Sans MS" panose="030F0702030302020204" pitchFamily="66" charset="0"/>
              </a:rPr>
              <a:t>the same message </a:t>
            </a:r>
            <a:r>
              <a:rPr lang="en-US" sz="1800" dirty="0" smtClean="0">
                <a:latin typeface="Comic Sans MS" panose="030F0702030302020204" pitchFamily="66" charset="0"/>
              </a:rPr>
              <a:t>ID</a:t>
            </a:r>
            <a:endParaRPr lang="en-US" dirty="0" smtClean="0">
              <a:latin typeface="Comic Sans MS" panose="030F0702030302020204" pitchFamily="66" charset="0"/>
            </a:endParaRPr>
          </a:p>
          <a:p>
            <a:pPr marL="1371600" lvl="2" indent="-457200" algn="just">
              <a:lnSpc>
                <a:spcPct val="150000"/>
              </a:lnSpc>
              <a:buFont typeface="+mj-lt"/>
              <a:buAutoNum type="arabicPeriod" startAt="3"/>
            </a:pPr>
            <a:r>
              <a:rPr lang="en-US" sz="2000" dirty="0" smtClean="0">
                <a:latin typeface="Comic Sans MS" panose="030F0702030302020204" pitchFamily="66" charset="0"/>
              </a:rPr>
              <a:t>Reset </a:t>
            </a:r>
            <a:endParaRPr lang="en-US" sz="1800" dirty="0" smtClean="0">
              <a:latin typeface="Comic Sans MS" panose="030F0702030302020204" pitchFamily="66" charset="0"/>
            </a:endParaRPr>
          </a:p>
          <a:p>
            <a:pPr lvl="3" algn="just">
              <a:lnSpc>
                <a:spcPct val="150000"/>
              </a:lnSpc>
            </a:pPr>
            <a:r>
              <a:rPr lang="en-US" sz="1800" dirty="0">
                <a:latin typeface="Comic Sans MS" panose="030F0702030302020204" pitchFamily="66" charset="0"/>
              </a:rPr>
              <a:t>a </a:t>
            </a:r>
            <a:r>
              <a:rPr lang="en-US" sz="1800" dirty="0" smtClean="0">
                <a:latin typeface="Comic Sans MS" panose="030F0702030302020204" pitchFamily="66" charset="0"/>
              </a:rPr>
              <a:t>recipient sends a reset message when can’t </a:t>
            </a:r>
            <a:r>
              <a:rPr lang="en-US" sz="1800" dirty="0">
                <a:latin typeface="Comic Sans MS" panose="030F0702030302020204" pitchFamily="66" charset="0"/>
              </a:rPr>
              <a:t>process </a:t>
            </a:r>
            <a:r>
              <a:rPr lang="en-US" sz="1800" dirty="0" smtClean="0">
                <a:latin typeface="Comic Sans MS" panose="030F0702030302020204" pitchFamily="66" charset="0"/>
              </a:rPr>
              <a:t>a confirmable or </a:t>
            </a:r>
            <a:r>
              <a:rPr lang="en-US" sz="1800" dirty="0">
                <a:latin typeface="Comic Sans MS" panose="030F0702030302020204" pitchFamily="66" charset="0"/>
              </a:rPr>
              <a:t>non-confirmable </a:t>
            </a:r>
            <a:r>
              <a:rPr lang="en-US" sz="1800" dirty="0" smtClean="0">
                <a:latin typeface="Comic Sans MS" panose="030F0702030302020204" pitchFamily="66" charset="0"/>
              </a:rPr>
              <a:t>message</a:t>
            </a:r>
            <a:endParaRPr lang="en-US" sz="1800" dirty="0">
              <a:latin typeface="Comic Sans MS" panose="030F0702030302020204" pitchFamily="66" charset="0"/>
            </a:endParaRPr>
          </a:p>
          <a:p>
            <a:pPr marL="1371600" lvl="3" indent="0" algn="just">
              <a:lnSpc>
                <a:spcPct val="150000"/>
              </a:lnSpc>
              <a:buNone/>
            </a:pPr>
            <a:endParaRPr lang="en-US" sz="3600" dirty="0" smtClean="0">
              <a:latin typeface="Comic Sans MS" panose="030F0702030302020204" pitchFamily="66" charset="0"/>
            </a:endParaRPr>
          </a:p>
          <a:p>
            <a:pPr lvl="1" algn="just">
              <a:lnSpc>
                <a:spcPct val="150000"/>
              </a:lnSpc>
            </a:pPr>
            <a:endParaRPr lang="en-US" sz="2400" dirty="0">
              <a:latin typeface="Comic Sans MS" panose="030F0702030302020204" pitchFamily="66" charset="0"/>
            </a:endParaRPr>
          </a:p>
        </p:txBody>
      </p:sp>
      <p:sp>
        <p:nvSpPr>
          <p:cNvPr id="4" name="TextBox 3"/>
          <p:cNvSpPr txBox="1"/>
          <p:nvPr/>
        </p:nvSpPr>
        <p:spPr>
          <a:xfrm>
            <a:off x="115910" y="651944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251463459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err="1">
                <a:latin typeface="Comic Sans MS" panose="030F0702030302020204" pitchFamily="66" charset="0"/>
              </a:rPr>
              <a:t>IoT</a:t>
            </a:r>
            <a:r>
              <a:rPr lang="en-US" dirty="0">
                <a:latin typeface="Comic Sans MS" panose="030F0702030302020204" pitchFamily="66" charset="0"/>
              </a:rPr>
              <a:t> Application Layer Protocols-</a:t>
            </a:r>
            <a:r>
              <a:rPr lang="en-US" dirty="0" err="1">
                <a:latin typeface="Comic Sans MS" panose="030F0702030302020204" pitchFamily="66" charset="0"/>
              </a:rPr>
              <a:t>CoAP</a:t>
            </a:r>
            <a:endParaRPr lang="en-US" dirty="0">
              <a:latin typeface="Comic Sans MS" panose="030F0702030302020204" pitchFamily="66" charset="0"/>
            </a:endParaRPr>
          </a:p>
        </p:txBody>
      </p:sp>
      <p:sp>
        <p:nvSpPr>
          <p:cNvPr id="3" name="Content Placeholder 2"/>
          <p:cNvSpPr>
            <a:spLocks noGrp="1"/>
          </p:cNvSpPr>
          <p:nvPr>
            <p:ph idx="1"/>
          </p:nvPr>
        </p:nvSpPr>
        <p:spPr/>
        <p:txBody>
          <a:bodyPr>
            <a:noAutofit/>
          </a:bodyPr>
          <a:lstStyle/>
          <a:p>
            <a:pPr>
              <a:lnSpc>
                <a:spcPct val="150000"/>
              </a:lnSpc>
            </a:pPr>
            <a:r>
              <a:rPr lang="en-US" sz="2000" dirty="0" err="1" smtClean="0">
                <a:latin typeface="Comic Sans MS" panose="030F0702030302020204" pitchFamily="66" charset="0"/>
              </a:rPr>
              <a:t>CoAP</a:t>
            </a:r>
            <a:r>
              <a:rPr lang="en-US" sz="2000" dirty="0" smtClean="0">
                <a:latin typeface="Comic Sans MS" panose="030F0702030302020204" pitchFamily="66" charset="0"/>
              </a:rPr>
              <a:t> Messages semantics</a:t>
            </a:r>
          </a:p>
          <a:p>
            <a:pPr marL="1371600" lvl="2" indent="-457200">
              <a:lnSpc>
                <a:spcPct val="150000"/>
              </a:lnSpc>
              <a:buFont typeface="+mj-lt"/>
              <a:buAutoNum type="arabicPeriod"/>
            </a:pPr>
            <a:r>
              <a:rPr lang="en-US" sz="1800" dirty="0" smtClean="0">
                <a:latin typeface="Comic Sans MS" panose="030F0702030302020204" pitchFamily="66" charset="0"/>
              </a:rPr>
              <a:t>Get</a:t>
            </a:r>
          </a:p>
          <a:p>
            <a:pPr marL="1371600" lvl="2" indent="-457200">
              <a:lnSpc>
                <a:spcPct val="150000"/>
              </a:lnSpc>
              <a:buFont typeface="+mj-lt"/>
              <a:buAutoNum type="arabicPeriod"/>
            </a:pPr>
            <a:r>
              <a:rPr lang="en-US" sz="1800" dirty="0" smtClean="0">
                <a:latin typeface="Comic Sans MS" panose="030F0702030302020204" pitchFamily="66" charset="0"/>
              </a:rPr>
              <a:t>Post</a:t>
            </a:r>
          </a:p>
          <a:p>
            <a:pPr marL="1371600" lvl="2" indent="-457200">
              <a:lnSpc>
                <a:spcPct val="150000"/>
              </a:lnSpc>
              <a:buFont typeface="+mj-lt"/>
              <a:buAutoNum type="arabicPeriod"/>
            </a:pPr>
            <a:r>
              <a:rPr lang="en-US" sz="1800" dirty="0" smtClean="0">
                <a:latin typeface="Comic Sans MS" panose="030F0702030302020204" pitchFamily="66" charset="0"/>
              </a:rPr>
              <a:t>Put</a:t>
            </a:r>
          </a:p>
          <a:p>
            <a:pPr marL="1371600" lvl="2" indent="-457200">
              <a:lnSpc>
                <a:spcPct val="150000"/>
              </a:lnSpc>
              <a:buFont typeface="+mj-lt"/>
              <a:buAutoNum type="arabicPeriod"/>
            </a:pPr>
            <a:r>
              <a:rPr lang="en-US" sz="1800" dirty="0" smtClean="0">
                <a:latin typeface="Comic Sans MS" panose="030F0702030302020204" pitchFamily="66" charset="0"/>
              </a:rPr>
              <a:t>Delete </a:t>
            </a:r>
          </a:p>
          <a:p>
            <a:pPr marL="457200">
              <a:lnSpc>
                <a:spcPct val="150000"/>
              </a:lnSpc>
            </a:pPr>
            <a:r>
              <a:rPr lang="en-US" sz="2400" dirty="0">
                <a:latin typeface="Comic Sans MS" panose="030F0702030302020204" pitchFamily="66" charset="0"/>
              </a:rPr>
              <a:t>Method codes and response codes included in some of these </a:t>
            </a:r>
            <a:r>
              <a:rPr lang="en-US" sz="2400" dirty="0" smtClean="0">
                <a:latin typeface="Comic Sans MS" panose="030F0702030302020204" pitchFamily="66" charset="0"/>
              </a:rPr>
              <a:t>four-types messages </a:t>
            </a:r>
            <a:r>
              <a:rPr lang="en-US" sz="2400" dirty="0">
                <a:latin typeface="Comic Sans MS" panose="030F0702030302020204" pitchFamily="66" charset="0"/>
              </a:rPr>
              <a:t>make them carry requests or responses</a:t>
            </a:r>
            <a:endParaRPr lang="en-US" sz="3600" dirty="0">
              <a:latin typeface="Comic Sans MS" panose="030F0702030302020204" pitchFamily="66" charset="0"/>
            </a:endParaRPr>
          </a:p>
          <a:p>
            <a:pPr marL="971550" lvl="1" indent="-457200">
              <a:lnSpc>
                <a:spcPct val="150000"/>
              </a:lnSpc>
              <a:buFont typeface="+mj-lt"/>
              <a:buAutoNum type="arabicPeriod"/>
            </a:pPr>
            <a:endParaRPr lang="en-US" sz="2200" dirty="0"/>
          </a:p>
          <a:p>
            <a:pPr lvl="3">
              <a:lnSpc>
                <a:spcPct val="150000"/>
              </a:lnSpc>
            </a:pPr>
            <a:endParaRPr lang="en-US" sz="3600" dirty="0" smtClean="0">
              <a:latin typeface="Comic Sans MS" panose="030F0702030302020204" pitchFamily="66" charset="0"/>
            </a:endParaRPr>
          </a:p>
          <a:p>
            <a:pPr lvl="1">
              <a:lnSpc>
                <a:spcPct val="150000"/>
              </a:lnSpc>
            </a:pPr>
            <a:endParaRPr lang="en-US" sz="2400" dirty="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269174495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err="1">
                <a:latin typeface="Comic Sans MS" panose="030F0702030302020204" pitchFamily="66" charset="0"/>
              </a:rPr>
              <a:t>IoT</a:t>
            </a:r>
            <a:r>
              <a:rPr lang="en-US" dirty="0">
                <a:latin typeface="Comic Sans MS" panose="030F0702030302020204" pitchFamily="66" charset="0"/>
              </a:rPr>
              <a:t> Application Layer Protocols-</a:t>
            </a:r>
            <a:r>
              <a:rPr lang="en-US" dirty="0" err="1">
                <a:latin typeface="Comic Sans MS" panose="030F0702030302020204" pitchFamily="66" charset="0"/>
              </a:rPr>
              <a:t>CoAP</a:t>
            </a:r>
            <a:endParaRPr lang="en-US" dirty="0">
              <a:latin typeface="Comic Sans MS" panose="030F0702030302020204" pitchFamily="66" charset="0"/>
            </a:endParaRPr>
          </a:p>
        </p:txBody>
      </p:sp>
      <p:pic>
        <p:nvPicPr>
          <p:cNvPr id="5" name="Content Placeholder 4"/>
          <p:cNvPicPr>
            <a:picLocks noGrp="1" noChangeAspect="1"/>
          </p:cNvPicPr>
          <p:nvPr>
            <p:ph idx="1"/>
          </p:nvPr>
        </p:nvPicPr>
        <p:blipFill>
          <a:blip r:embed="rId3"/>
          <a:stretch>
            <a:fillRect/>
          </a:stretch>
        </p:blipFill>
        <p:spPr>
          <a:xfrm>
            <a:off x="1415594" y="1454047"/>
            <a:ext cx="8731798" cy="3260214"/>
          </a:xfrm>
          <a:prstGeom prst="rect">
            <a:avLst/>
          </a:prstGeom>
        </p:spPr>
      </p:pic>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188667556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err="1">
                <a:latin typeface="Comic Sans MS" panose="030F0702030302020204" pitchFamily="66" charset="0"/>
              </a:rPr>
              <a:t>IoT</a:t>
            </a:r>
            <a:r>
              <a:rPr lang="en-US" dirty="0">
                <a:latin typeface="Comic Sans MS" panose="030F0702030302020204" pitchFamily="66" charset="0"/>
              </a:rPr>
              <a:t> Application Layer Protocols-</a:t>
            </a:r>
            <a:r>
              <a:rPr lang="en-US" dirty="0" err="1">
                <a:latin typeface="Comic Sans MS" panose="030F0702030302020204" pitchFamily="66" charset="0"/>
              </a:rPr>
              <a:t>CoAP</a:t>
            </a:r>
            <a:endParaRPr lang="en-US" dirty="0">
              <a:latin typeface="Comic Sans MS" panose="030F0702030302020204" pitchFamily="66" charset="0"/>
            </a:endParaRPr>
          </a:p>
        </p:txBody>
      </p:sp>
      <p:sp>
        <p:nvSpPr>
          <p:cNvPr id="3" name="Content Placeholder 2"/>
          <p:cNvSpPr>
            <a:spLocks noGrp="1"/>
          </p:cNvSpPr>
          <p:nvPr>
            <p:ph idx="1"/>
          </p:nvPr>
        </p:nvSpPr>
        <p:spPr/>
        <p:txBody>
          <a:bodyPr>
            <a:noAutofit/>
          </a:bodyPr>
          <a:lstStyle/>
          <a:p>
            <a:pPr algn="just">
              <a:lnSpc>
                <a:spcPct val="150000"/>
              </a:lnSpc>
            </a:pPr>
            <a:r>
              <a:rPr lang="en-US" sz="2000" dirty="0" err="1" smtClean="0">
                <a:latin typeface="Comic Sans MS" panose="030F0702030302020204" pitchFamily="66" charset="0"/>
              </a:rPr>
              <a:t>CoAP</a:t>
            </a:r>
            <a:r>
              <a:rPr lang="en-US" sz="2000" dirty="0" smtClean="0">
                <a:latin typeface="Comic Sans MS" panose="030F0702030302020204" pitchFamily="66" charset="0"/>
              </a:rPr>
              <a:t> vs HTTP</a:t>
            </a:r>
          </a:p>
          <a:p>
            <a:pPr lvl="1" algn="just">
              <a:lnSpc>
                <a:spcPct val="150000"/>
              </a:lnSpc>
            </a:pPr>
            <a:r>
              <a:rPr lang="en-US" sz="1800" dirty="0" err="1" smtClean="0">
                <a:latin typeface="Comic Sans MS" panose="030F0702030302020204" pitchFamily="66" charset="0"/>
              </a:rPr>
              <a:t>CoAP</a:t>
            </a:r>
            <a:r>
              <a:rPr lang="en-US" sz="1800" dirty="0" smtClean="0">
                <a:latin typeface="Comic Sans MS" panose="030F0702030302020204" pitchFamily="66" charset="0"/>
              </a:rPr>
              <a:t> is </a:t>
            </a:r>
            <a:r>
              <a:rPr lang="en-US" sz="1800" dirty="0">
                <a:latin typeface="Comic Sans MS" panose="030F0702030302020204" pitchFamily="66" charset="0"/>
              </a:rPr>
              <a:t>upgraded version of HTTP. </a:t>
            </a:r>
            <a:endParaRPr lang="en-US" sz="1800" dirty="0" smtClean="0">
              <a:latin typeface="Comic Sans MS" panose="030F0702030302020204" pitchFamily="66" charset="0"/>
            </a:endParaRPr>
          </a:p>
          <a:p>
            <a:pPr lvl="2" algn="just">
              <a:lnSpc>
                <a:spcPct val="150000"/>
              </a:lnSpc>
            </a:pPr>
            <a:r>
              <a:rPr lang="en-US" sz="1400" dirty="0" smtClean="0">
                <a:latin typeface="Comic Sans MS" panose="030F0702030302020204" pitchFamily="66" charset="0"/>
              </a:rPr>
              <a:t>It </a:t>
            </a:r>
            <a:r>
              <a:rPr lang="en-US" sz="1400" dirty="0">
                <a:latin typeface="Comic Sans MS" panose="030F0702030302020204" pitchFamily="66" charset="0"/>
              </a:rPr>
              <a:t>is designed for resource </a:t>
            </a:r>
            <a:r>
              <a:rPr lang="en-US" sz="1400" dirty="0" smtClean="0">
                <a:latin typeface="Comic Sans MS" panose="030F0702030302020204" pitchFamily="66" charset="0"/>
              </a:rPr>
              <a:t>constrained </a:t>
            </a:r>
            <a:r>
              <a:rPr lang="en-US" sz="1400" dirty="0">
                <a:latin typeface="Comic Sans MS" panose="030F0702030302020204" pitchFamily="66" charset="0"/>
              </a:rPr>
              <a:t>applications such as IoT/WSN/M2M etc. </a:t>
            </a:r>
            <a:endParaRPr lang="en-US" sz="1400" dirty="0" smtClean="0">
              <a:latin typeface="Comic Sans MS" panose="030F0702030302020204" pitchFamily="66" charset="0"/>
            </a:endParaRPr>
          </a:p>
          <a:p>
            <a:pPr lvl="1" algn="just">
              <a:lnSpc>
                <a:spcPct val="150000"/>
              </a:lnSpc>
            </a:pPr>
            <a:r>
              <a:rPr lang="en-US" sz="1800" dirty="0" err="1">
                <a:latin typeface="Comic Sans MS" panose="030F0702030302020204" pitchFamily="66" charset="0"/>
              </a:rPr>
              <a:t>CoAP</a:t>
            </a:r>
            <a:r>
              <a:rPr lang="en-US" sz="1800" dirty="0">
                <a:latin typeface="Comic Sans MS" panose="030F0702030302020204" pitchFamily="66" charset="0"/>
              </a:rPr>
              <a:t> </a:t>
            </a:r>
            <a:r>
              <a:rPr lang="en-US" sz="1800" dirty="0" smtClean="0">
                <a:latin typeface="Comic Sans MS" panose="030F0702030302020204" pitchFamily="66" charset="0"/>
              </a:rPr>
              <a:t>is </a:t>
            </a:r>
            <a:r>
              <a:rPr lang="en-US" sz="1800" dirty="0">
                <a:latin typeface="Comic Sans MS" panose="030F0702030302020204" pitchFamily="66" charset="0"/>
              </a:rPr>
              <a:t>based on UDP. </a:t>
            </a:r>
            <a:endParaRPr lang="en-US" sz="1800" dirty="0" smtClean="0">
              <a:latin typeface="Comic Sans MS" panose="030F0702030302020204" pitchFamily="66" charset="0"/>
            </a:endParaRPr>
          </a:p>
          <a:p>
            <a:pPr lvl="2" algn="just">
              <a:lnSpc>
                <a:spcPct val="150000"/>
              </a:lnSpc>
            </a:pPr>
            <a:r>
              <a:rPr lang="en-US" sz="1400" dirty="0" smtClean="0">
                <a:latin typeface="Comic Sans MS" panose="030F0702030302020204" pitchFamily="66" charset="0"/>
              </a:rPr>
              <a:t>It </a:t>
            </a:r>
            <a:r>
              <a:rPr lang="en-US" sz="1400" dirty="0">
                <a:latin typeface="Comic Sans MS" panose="030F0702030302020204" pitchFamily="66" charset="0"/>
              </a:rPr>
              <a:t>uses ACK messages so that it will become reliable like TCP. </a:t>
            </a:r>
            <a:endParaRPr lang="en-US" sz="1400" dirty="0" smtClean="0">
              <a:latin typeface="Comic Sans MS" panose="030F0702030302020204" pitchFamily="66" charset="0"/>
            </a:endParaRPr>
          </a:p>
          <a:p>
            <a:pPr lvl="1" algn="just">
              <a:lnSpc>
                <a:spcPct val="150000"/>
              </a:lnSpc>
            </a:pPr>
            <a:r>
              <a:rPr lang="en-US" sz="1800" dirty="0" err="1">
                <a:latin typeface="Comic Sans MS" panose="030F0702030302020204" pitchFamily="66" charset="0"/>
              </a:rPr>
              <a:t>CoAP</a:t>
            </a:r>
            <a:r>
              <a:rPr lang="en-US" sz="1800" dirty="0">
                <a:latin typeface="Comic Sans MS" panose="030F0702030302020204" pitchFamily="66" charset="0"/>
              </a:rPr>
              <a:t> </a:t>
            </a:r>
            <a:r>
              <a:rPr lang="en-US" sz="1800" dirty="0" smtClean="0">
                <a:latin typeface="Comic Sans MS" panose="030F0702030302020204" pitchFamily="66" charset="0"/>
              </a:rPr>
              <a:t>has </a:t>
            </a:r>
            <a:r>
              <a:rPr lang="en-US" sz="1800" dirty="0">
                <a:latin typeface="Comic Sans MS" panose="030F0702030302020204" pitchFamily="66" charset="0"/>
              </a:rPr>
              <a:t>low latency and consumes lesser power compare to HTTP.</a:t>
            </a:r>
            <a:endParaRPr lang="en-US" sz="1800" dirty="0" smtClean="0">
              <a:latin typeface="Comic Sans MS" panose="030F0702030302020204" pitchFamily="66" charset="0"/>
            </a:endParaRPr>
          </a:p>
          <a:p>
            <a:pPr lvl="3" algn="just">
              <a:lnSpc>
                <a:spcPct val="150000"/>
              </a:lnSpc>
            </a:pPr>
            <a:endParaRPr lang="en-US" sz="3600" dirty="0" smtClean="0">
              <a:latin typeface="Comic Sans MS" panose="030F0702030302020204" pitchFamily="66" charset="0"/>
            </a:endParaRPr>
          </a:p>
          <a:p>
            <a:pPr lvl="1" algn="just">
              <a:lnSpc>
                <a:spcPct val="150000"/>
              </a:lnSpc>
            </a:pPr>
            <a:endParaRPr lang="en-US" sz="2400" dirty="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3"/>
              </a:rPr>
              <a:t>https://www.rfwireless-world.com/Terminology/Difference-between-CoAP-and-HTTP.html</a:t>
            </a:r>
            <a:endParaRPr lang="en-US" sz="1600" dirty="0">
              <a:latin typeface="Comic Sans MS" panose="030F0702030302020204" pitchFamily="66" charset="0"/>
            </a:endParaRPr>
          </a:p>
        </p:txBody>
      </p:sp>
    </p:spTree>
    <p:extLst>
      <p:ext uri="{BB962C8B-B14F-4D97-AF65-F5344CB8AC3E}">
        <p14:creationId xmlns:p14="http://schemas.microsoft.com/office/powerpoint/2010/main" val="301865725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err="1">
                <a:latin typeface="Comic Sans MS" panose="030F0702030302020204" pitchFamily="66" charset="0"/>
              </a:rPr>
              <a:t>IoT</a:t>
            </a:r>
            <a:r>
              <a:rPr lang="en-US" dirty="0">
                <a:latin typeface="Comic Sans MS" panose="030F0702030302020204" pitchFamily="66" charset="0"/>
              </a:rPr>
              <a:t> Application Layer Protocols-</a:t>
            </a:r>
            <a:r>
              <a:rPr lang="en-US" dirty="0" err="1">
                <a:latin typeface="Comic Sans MS" panose="030F0702030302020204" pitchFamily="66" charset="0"/>
              </a:rPr>
              <a:t>CoAP</a:t>
            </a:r>
            <a:endParaRPr lang="en-US" dirty="0">
              <a:latin typeface="Comic Sans MS" panose="030F0702030302020204" pitchFamily="66" charset="0"/>
            </a:endParaRPr>
          </a:p>
        </p:txBody>
      </p:sp>
      <p:sp>
        <p:nvSpPr>
          <p:cNvPr id="3" name="Content Placeholder 2"/>
          <p:cNvSpPr>
            <a:spLocks noGrp="1"/>
          </p:cNvSpPr>
          <p:nvPr>
            <p:ph idx="1"/>
          </p:nvPr>
        </p:nvSpPr>
        <p:spPr/>
        <p:txBody>
          <a:bodyPr>
            <a:noAutofit/>
          </a:bodyPr>
          <a:lstStyle/>
          <a:p>
            <a:r>
              <a:rPr lang="en-US" dirty="0" err="1">
                <a:latin typeface="Comic Sans MS" panose="030F0702030302020204" pitchFamily="66" charset="0"/>
              </a:rPr>
              <a:t>CoAP</a:t>
            </a:r>
            <a:r>
              <a:rPr lang="en-US" dirty="0">
                <a:latin typeface="Comic Sans MS" panose="030F0702030302020204" pitchFamily="66" charset="0"/>
              </a:rPr>
              <a:t> vs HTTP</a:t>
            </a:r>
          </a:p>
          <a:p>
            <a:pPr lvl="1"/>
            <a:r>
              <a:rPr lang="en-US" dirty="0" smtClean="0"/>
              <a:t>Differences of </a:t>
            </a:r>
            <a:r>
              <a:rPr lang="en-US" dirty="0" err="1" smtClean="0"/>
              <a:t>CoAP</a:t>
            </a:r>
            <a:r>
              <a:rPr lang="en-US" dirty="0" smtClean="0"/>
              <a:t> with HTTP result </a:t>
            </a:r>
            <a:r>
              <a:rPr lang="en-US" dirty="0"/>
              <a:t>mainly in the amount of data used. </a:t>
            </a:r>
            <a:endParaRPr lang="en-US" dirty="0" smtClean="0"/>
          </a:p>
          <a:p>
            <a:pPr lvl="2"/>
            <a:r>
              <a:rPr lang="en-US" dirty="0" smtClean="0"/>
              <a:t>In </a:t>
            </a:r>
            <a:r>
              <a:rPr lang="en-US" dirty="0"/>
              <a:t>contrast to the plain text format of HTTP, especially the header format, </a:t>
            </a:r>
            <a:r>
              <a:rPr lang="en-US" dirty="0" err="1"/>
              <a:t>CoAP</a:t>
            </a:r>
            <a:r>
              <a:rPr lang="en-US" dirty="0"/>
              <a:t> code words are packed in bytes or individual bits of a binary representation. </a:t>
            </a:r>
            <a:endParaRPr lang="en-US" dirty="0" smtClean="0"/>
          </a:p>
          <a:p>
            <a:pPr lvl="2"/>
            <a:r>
              <a:rPr lang="en-US" dirty="0" smtClean="0"/>
              <a:t>There </a:t>
            </a:r>
            <a:r>
              <a:rPr lang="en-US" dirty="0"/>
              <a:t>are messages that require a response (“Confirmable”), and messages that do not need a response (“Non-Confirmable”). </a:t>
            </a:r>
            <a:endParaRPr lang="en-US" dirty="0" smtClean="0"/>
          </a:p>
          <a:p>
            <a:pPr lvl="3"/>
            <a:r>
              <a:rPr lang="en-US" dirty="0" smtClean="0">
                <a:solidFill>
                  <a:srgbClr val="00B050"/>
                </a:solidFill>
              </a:rPr>
              <a:t>This </a:t>
            </a:r>
            <a:r>
              <a:rPr lang="en-US" dirty="0">
                <a:solidFill>
                  <a:srgbClr val="00B050"/>
                </a:solidFill>
              </a:rPr>
              <a:t>means that the information about the reliability of a transmission is lifted to the application layer and can be distinguished by the application in individual cases</a:t>
            </a:r>
            <a:r>
              <a:rPr lang="en-US" dirty="0" smtClean="0">
                <a:solidFill>
                  <a:srgbClr val="00B050"/>
                </a:solidFill>
              </a:rPr>
              <a:t>.</a:t>
            </a:r>
            <a:endParaRPr lang="en-US" sz="3200" dirty="0">
              <a:solidFill>
                <a:srgbClr val="00B050"/>
              </a:solidFill>
              <a:latin typeface="Comic Sans MS" panose="030F0702030302020204" pitchFamily="66" charset="0"/>
            </a:endParaRPr>
          </a:p>
        </p:txBody>
      </p:sp>
      <p:sp>
        <p:nvSpPr>
          <p:cNvPr id="5" name="TextBox 4"/>
          <p:cNvSpPr txBox="1"/>
          <p:nvPr/>
        </p:nvSpPr>
        <p:spPr>
          <a:xfrm>
            <a:off x="115910" y="6534382"/>
            <a:ext cx="11477470" cy="307777"/>
          </a:xfrm>
          <a:prstGeom prst="rect">
            <a:avLst/>
          </a:prstGeom>
          <a:noFill/>
        </p:spPr>
        <p:txBody>
          <a:bodyPr wrap="square" rtlCol="0">
            <a:spAutoFit/>
          </a:bodyPr>
          <a:lstStyle/>
          <a:p>
            <a:r>
              <a:rPr lang="en-US" sz="1400" b="1" dirty="0"/>
              <a:t>Application protocols for the Internet of Things, online available, </a:t>
            </a:r>
            <a:r>
              <a:rPr lang="en-US" sz="1400" dirty="0">
                <a:hlinkClick r:id="rId3"/>
              </a:rPr>
              <a:t>https://www.wespeakiot.com/application-protocols-for-the-internet-of-things/</a:t>
            </a:r>
            <a:endParaRPr lang="en-US" sz="1400" dirty="0">
              <a:latin typeface="Comic Sans MS" panose="030F0702030302020204" pitchFamily="66" charset="0"/>
            </a:endParaRPr>
          </a:p>
        </p:txBody>
      </p:sp>
    </p:spTree>
    <p:extLst>
      <p:ext uri="{BB962C8B-B14F-4D97-AF65-F5344CB8AC3E}">
        <p14:creationId xmlns:p14="http://schemas.microsoft.com/office/powerpoint/2010/main" val="373780284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err="1">
                <a:latin typeface="Comic Sans MS" panose="030F0702030302020204" pitchFamily="66" charset="0"/>
              </a:rPr>
              <a:t>IoT</a:t>
            </a:r>
            <a:r>
              <a:rPr lang="en-US" dirty="0">
                <a:latin typeface="Comic Sans MS" panose="030F0702030302020204" pitchFamily="66" charset="0"/>
              </a:rPr>
              <a:t> Application Layer Protocols-</a:t>
            </a:r>
            <a:r>
              <a:rPr lang="en-US" dirty="0" err="1">
                <a:latin typeface="Comic Sans MS" panose="030F0702030302020204" pitchFamily="66" charset="0"/>
              </a:rPr>
              <a:t>CoAP</a:t>
            </a:r>
            <a:endParaRPr lang="en-US" dirty="0">
              <a:latin typeface="Comic Sans MS" panose="030F0702030302020204" pitchFamily="66" charset="0"/>
            </a:endParaRPr>
          </a:p>
        </p:txBody>
      </p:sp>
      <p:sp>
        <p:nvSpPr>
          <p:cNvPr id="3" name="Content Placeholder 2"/>
          <p:cNvSpPr>
            <a:spLocks noGrp="1"/>
          </p:cNvSpPr>
          <p:nvPr>
            <p:ph idx="1"/>
          </p:nvPr>
        </p:nvSpPr>
        <p:spPr/>
        <p:txBody>
          <a:bodyPr>
            <a:noAutofit/>
          </a:bodyPr>
          <a:lstStyle/>
          <a:p>
            <a:r>
              <a:rPr lang="en-US" dirty="0" smtClean="0"/>
              <a:t>For example:</a:t>
            </a:r>
          </a:p>
          <a:p>
            <a:pPr lvl="1"/>
            <a:r>
              <a:rPr lang="en-US" dirty="0" smtClean="0"/>
              <a:t> </a:t>
            </a:r>
            <a:r>
              <a:rPr lang="en-US" dirty="0"/>
              <a:t>I</a:t>
            </a:r>
            <a:r>
              <a:rPr lang="en-US" dirty="0" smtClean="0"/>
              <a:t>f </a:t>
            </a:r>
            <a:r>
              <a:rPr lang="en-US" dirty="0"/>
              <a:t>a temperature sensor transmits the temperature 1x per minute, a failure of a single message can be merged, it could be mapped as a non-confirmable. </a:t>
            </a:r>
            <a:endParaRPr lang="en-US" dirty="0" smtClean="0"/>
          </a:p>
          <a:p>
            <a:pPr lvl="1"/>
            <a:r>
              <a:rPr lang="en-US" dirty="0" smtClean="0"/>
              <a:t>If </a:t>
            </a:r>
            <a:r>
              <a:rPr lang="en-US" dirty="0"/>
              <a:t>a smart door lock is supposed to lock the door, the message behind it is surely to be classified as “Confirmable”.</a:t>
            </a:r>
            <a:endParaRPr lang="en-US" sz="3600" dirty="0">
              <a:latin typeface="Comic Sans MS" panose="030F0702030302020204" pitchFamily="66" charset="0"/>
            </a:endParaRPr>
          </a:p>
        </p:txBody>
      </p:sp>
      <p:sp>
        <p:nvSpPr>
          <p:cNvPr id="5" name="TextBox 4"/>
          <p:cNvSpPr txBox="1"/>
          <p:nvPr/>
        </p:nvSpPr>
        <p:spPr>
          <a:xfrm>
            <a:off x="115910" y="6534382"/>
            <a:ext cx="11477470" cy="307777"/>
          </a:xfrm>
          <a:prstGeom prst="rect">
            <a:avLst/>
          </a:prstGeom>
          <a:noFill/>
        </p:spPr>
        <p:txBody>
          <a:bodyPr wrap="square" rtlCol="0">
            <a:spAutoFit/>
          </a:bodyPr>
          <a:lstStyle/>
          <a:p>
            <a:r>
              <a:rPr lang="en-US" sz="1400" b="1" dirty="0"/>
              <a:t>Application protocols for the Internet of Things, online available, </a:t>
            </a:r>
            <a:r>
              <a:rPr lang="en-US" sz="1400" dirty="0">
                <a:hlinkClick r:id="rId3"/>
              </a:rPr>
              <a:t>https://www.wespeakiot.com/application-protocols-for-the-internet-of-things/</a:t>
            </a:r>
            <a:endParaRPr lang="en-US" sz="1400" dirty="0">
              <a:latin typeface="Comic Sans MS" panose="030F0702030302020204" pitchFamily="66" charset="0"/>
            </a:endParaRPr>
          </a:p>
        </p:txBody>
      </p:sp>
    </p:spTree>
    <p:extLst>
      <p:ext uri="{BB962C8B-B14F-4D97-AF65-F5344CB8AC3E}">
        <p14:creationId xmlns:p14="http://schemas.microsoft.com/office/powerpoint/2010/main" val="206889295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err="1">
                <a:latin typeface="Comic Sans MS" panose="030F0702030302020204" pitchFamily="66" charset="0"/>
              </a:rPr>
              <a:t>IoT</a:t>
            </a:r>
            <a:r>
              <a:rPr lang="en-US" dirty="0">
                <a:latin typeface="Comic Sans MS" panose="030F0702030302020204" pitchFamily="66" charset="0"/>
              </a:rPr>
              <a:t> Application Layer Protocols-</a:t>
            </a:r>
            <a:r>
              <a:rPr lang="en-US" dirty="0" err="1">
                <a:latin typeface="Comic Sans MS" panose="030F0702030302020204" pitchFamily="66" charset="0"/>
              </a:rPr>
              <a:t>CoAP</a:t>
            </a:r>
            <a:endParaRPr lang="en-US" dirty="0">
              <a:latin typeface="Comic Sans MS" panose="030F0702030302020204" pitchFamily="66" charset="0"/>
            </a:endParaRPr>
          </a:p>
        </p:txBody>
      </p:sp>
      <p:sp>
        <p:nvSpPr>
          <p:cNvPr id="3" name="Content Placeholder 2"/>
          <p:cNvSpPr>
            <a:spLocks noGrp="1"/>
          </p:cNvSpPr>
          <p:nvPr>
            <p:ph idx="1"/>
          </p:nvPr>
        </p:nvSpPr>
        <p:spPr/>
        <p:txBody>
          <a:bodyPr>
            <a:noAutofit/>
          </a:bodyPr>
          <a:lstStyle/>
          <a:p>
            <a:r>
              <a:rPr lang="en-US" dirty="0" err="1">
                <a:latin typeface="Comic Sans MS" panose="030F0702030302020204" pitchFamily="66" charset="0"/>
              </a:rPr>
              <a:t>CoAP</a:t>
            </a:r>
            <a:r>
              <a:rPr lang="en-US" dirty="0">
                <a:latin typeface="Comic Sans MS" panose="030F0702030302020204" pitchFamily="66" charset="0"/>
              </a:rPr>
              <a:t> vs </a:t>
            </a:r>
            <a:r>
              <a:rPr lang="en-US" dirty="0" smtClean="0">
                <a:latin typeface="Comic Sans MS" panose="030F0702030302020204" pitchFamily="66" charset="0"/>
              </a:rPr>
              <a:t>HTTP</a:t>
            </a:r>
          </a:p>
          <a:p>
            <a:pPr lvl="1"/>
            <a:endParaRPr lang="en-US" dirty="0" smtClean="0"/>
          </a:p>
          <a:p>
            <a:pPr lvl="1"/>
            <a:r>
              <a:rPr lang="en-US" dirty="0" smtClean="0"/>
              <a:t>The </a:t>
            </a:r>
            <a:r>
              <a:rPr lang="en-US" dirty="0" err="1"/>
              <a:t>asynchronicity</a:t>
            </a:r>
            <a:r>
              <a:rPr lang="en-US" dirty="0"/>
              <a:t> of message exchange via UDP also gives </a:t>
            </a:r>
            <a:r>
              <a:rPr lang="en-US" dirty="0" err="1"/>
              <a:t>CoAP</a:t>
            </a:r>
            <a:r>
              <a:rPr lang="en-US" dirty="0"/>
              <a:t> a device the possibility of responding to a request in a resource-saving and time-delayed manner, as well as of transmitting a response in several small (partly “smallest”) blocks. </a:t>
            </a:r>
            <a:endParaRPr lang="en-US" dirty="0" smtClean="0"/>
          </a:p>
          <a:p>
            <a:pPr lvl="2"/>
            <a:endParaRPr lang="en-US" dirty="0" smtClean="0"/>
          </a:p>
          <a:p>
            <a:pPr lvl="2"/>
            <a:r>
              <a:rPr lang="en-US" dirty="0" smtClean="0"/>
              <a:t>The </a:t>
            </a:r>
            <a:r>
              <a:rPr lang="en-US" dirty="0"/>
              <a:t>latter is particularly useful for </a:t>
            </a:r>
            <a:r>
              <a:rPr lang="en-US" dirty="0" err="1"/>
              <a:t>lossy</a:t>
            </a:r>
            <a:r>
              <a:rPr lang="en-US" dirty="0"/>
              <a:t> networks with small packet sizes such as those in the </a:t>
            </a:r>
            <a:r>
              <a:rPr lang="en-US" dirty="0" smtClean="0"/>
              <a:t>WPAN and LPWAN.</a:t>
            </a:r>
            <a:endParaRPr lang="en-US" dirty="0">
              <a:latin typeface="Comic Sans MS" panose="030F0702030302020204" pitchFamily="66" charset="0"/>
            </a:endParaRPr>
          </a:p>
        </p:txBody>
      </p:sp>
      <p:sp>
        <p:nvSpPr>
          <p:cNvPr id="5" name="TextBox 4"/>
          <p:cNvSpPr txBox="1"/>
          <p:nvPr/>
        </p:nvSpPr>
        <p:spPr>
          <a:xfrm>
            <a:off x="115910" y="6534382"/>
            <a:ext cx="11477470" cy="307777"/>
          </a:xfrm>
          <a:prstGeom prst="rect">
            <a:avLst/>
          </a:prstGeom>
          <a:noFill/>
        </p:spPr>
        <p:txBody>
          <a:bodyPr wrap="square" rtlCol="0">
            <a:spAutoFit/>
          </a:bodyPr>
          <a:lstStyle/>
          <a:p>
            <a:r>
              <a:rPr lang="en-US" sz="1400" b="1" dirty="0"/>
              <a:t>Application protocols for the Internet of Things, online available, </a:t>
            </a:r>
            <a:r>
              <a:rPr lang="en-US" sz="1400" dirty="0">
                <a:hlinkClick r:id="rId3"/>
              </a:rPr>
              <a:t>https://www.wespeakiot.com/application-protocols-for-the-internet-of-things/</a:t>
            </a:r>
            <a:endParaRPr lang="en-US" sz="1400" dirty="0">
              <a:latin typeface="Comic Sans MS" panose="030F0702030302020204" pitchFamily="66" charset="0"/>
            </a:endParaRPr>
          </a:p>
        </p:txBody>
      </p:sp>
    </p:spTree>
    <p:extLst>
      <p:ext uri="{BB962C8B-B14F-4D97-AF65-F5344CB8AC3E}">
        <p14:creationId xmlns:p14="http://schemas.microsoft.com/office/powerpoint/2010/main" val="145359840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err="1">
                <a:latin typeface="Comic Sans MS" panose="030F0702030302020204" pitchFamily="66" charset="0"/>
              </a:rPr>
              <a:t>IoT</a:t>
            </a:r>
            <a:r>
              <a:rPr lang="en-US" dirty="0">
                <a:latin typeface="Comic Sans MS" panose="030F0702030302020204" pitchFamily="66" charset="0"/>
              </a:rPr>
              <a:t> Application Layer </a:t>
            </a:r>
            <a:r>
              <a:rPr lang="en-US" dirty="0" smtClean="0">
                <a:latin typeface="Comic Sans MS" panose="030F0702030302020204" pitchFamily="66" charset="0"/>
              </a:rPr>
              <a:t>Protocols-</a:t>
            </a:r>
            <a:r>
              <a:rPr lang="en-US" dirty="0" err="1" smtClean="0">
                <a:latin typeface="Comic Sans MS" panose="030F0702030302020204" pitchFamily="66" charset="0"/>
              </a:rPr>
              <a:t>CoAP</a:t>
            </a:r>
            <a:endParaRPr lang="en-US" dirty="0">
              <a:latin typeface="Comic Sans MS" panose="030F0702030302020204" pitchFamily="66" charset="0"/>
            </a:endParaRPr>
          </a:p>
        </p:txBody>
      </p:sp>
      <p:sp>
        <p:nvSpPr>
          <p:cNvPr id="3" name="Content Placeholder 2"/>
          <p:cNvSpPr>
            <a:spLocks noGrp="1"/>
          </p:cNvSpPr>
          <p:nvPr>
            <p:ph idx="1"/>
          </p:nvPr>
        </p:nvSpPr>
        <p:spPr/>
        <p:txBody>
          <a:bodyPr>
            <a:noAutofit/>
          </a:bodyPr>
          <a:lstStyle/>
          <a:p>
            <a:pPr algn="just">
              <a:lnSpc>
                <a:spcPct val="150000"/>
              </a:lnSpc>
            </a:pPr>
            <a:r>
              <a:rPr lang="en-US" sz="2000" dirty="0" err="1" smtClean="0">
                <a:latin typeface="Comic Sans MS" panose="030F0702030302020204" pitchFamily="66" charset="0"/>
              </a:rPr>
              <a:t>CoAP</a:t>
            </a:r>
            <a:r>
              <a:rPr lang="en-US" sz="2000" dirty="0" smtClean="0">
                <a:latin typeface="Comic Sans MS" panose="030F0702030302020204" pitchFamily="66" charset="0"/>
              </a:rPr>
              <a:t> vs HTTP</a:t>
            </a:r>
          </a:p>
          <a:p>
            <a:pPr algn="just">
              <a:lnSpc>
                <a:spcPct val="150000"/>
              </a:lnSpc>
            </a:pPr>
            <a:endParaRPr lang="en-US" sz="2000" dirty="0" smtClean="0">
              <a:latin typeface="Comic Sans MS" panose="030F0702030302020204" pitchFamily="66" charset="0"/>
            </a:endParaRPr>
          </a:p>
          <a:p>
            <a:pPr lvl="3" algn="just">
              <a:lnSpc>
                <a:spcPct val="150000"/>
              </a:lnSpc>
            </a:pPr>
            <a:endParaRPr lang="en-US" sz="3600" dirty="0" smtClean="0">
              <a:latin typeface="Comic Sans MS" panose="030F0702030302020204" pitchFamily="66" charset="0"/>
            </a:endParaRPr>
          </a:p>
          <a:p>
            <a:pPr lvl="1" algn="just">
              <a:lnSpc>
                <a:spcPct val="150000"/>
              </a:lnSpc>
            </a:pPr>
            <a:endParaRPr lang="en-US" sz="2400" dirty="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3"/>
              </a:rPr>
              <a:t>https://www.rfwireless-world.com/Terminology/Difference-between-CoAP-and-HTTP.html</a:t>
            </a:r>
            <a:endParaRPr lang="en-US" sz="1600" dirty="0">
              <a:latin typeface="Comic Sans MS" panose="030F0702030302020204" pitchFamily="66" charset="0"/>
            </a:endParaRPr>
          </a:p>
        </p:txBody>
      </p:sp>
      <p:pic>
        <p:nvPicPr>
          <p:cNvPr id="5" name="Picture 4"/>
          <p:cNvPicPr>
            <a:picLocks noChangeAspect="1"/>
          </p:cNvPicPr>
          <p:nvPr/>
        </p:nvPicPr>
        <p:blipFill>
          <a:blip r:embed="rId4"/>
          <a:stretch>
            <a:fillRect/>
          </a:stretch>
        </p:blipFill>
        <p:spPr>
          <a:xfrm>
            <a:off x="1821468" y="2614412"/>
            <a:ext cx="8752669" cy="3351181"/>
          </a:xfrm>
          <a:prstGeom prst="rect">
            <a:avLst/>
          </a:prstGeom>
        </p:spPr>
      </p:pic>
    </p:spTree>
    <p:extLst>
      <p:ext uri="{BB962C8B-B14F-4D97-AF65-F5344CB8AC3E}">
        <p14:creationId xmlns:p14="http://schemas.microsoft.com/office/powerpoint/2010/main" val="11868190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Review of Transport Layer Protocols</a:t>
            </a:r>
            <a:endParaRPr lang="en-US" dirty="0">
              <a:latin typeface="Comic Sans MS" panose="030F0702030302020204" pitchFamily="66" charset="0"/>
            </a:endParaRPr>
          </a:p>
        </p:txBody>
      </p:sp>
      <p:sp>
        <p:nvSpPr>
          <p:cNvPr id="3" name="Content Placeholder 2"/>
          <p:cNvSpPr>
            <a:spLocks noGrp="1"/>
          </p:cNvSpPr>
          <p:nvPr>
            <p:ph idx="1"/>
          </p:nvPr>
        </p:nvSpPr>
        <p:spPr>
          <a:xfrm>
            <a:off x="802227" y="1402080"/>
            <a:ext cx="10791153" cy="4928317"/>
          </a:xfrm>
        </p:spPr>
        <p:txBody>
          <a:bodyPr>
            <a:noAutofit/>
          </a:bodyPr>
          <a:lstStyle/>
          <a:p>
            <a:pPr>
              <a:lnSpc>
                <a:spcPct val="150000"/>
              </a:lnSpc>
            </a:pPr>
            <a:r>
              <a:rPr lang="en-US" dirty="0" smtClean="0">
                <a:latin typeface="Comic Sans MS" panose="030F0702030302020204" pitchFamily="66" charset="0"/>
              </a:rPr>
              <a:t>Transport </a:t>
            </a:r>
            <a:r>
              <a:rPr lang="en-US" dirty="0">
                <a:latin typeface="Comic Sans MS" panose="030F0702030302020204" pitchFamily="66" charset="0"/>
              </a:rPr>
              <a:t>Layer</a:t>
            </a:r>
          </a:p>
          <a:p>
            <a:pPr lvl="1">
              <a:lnSpc>
                <a:spcPct val="170000"/>
              </a:lnSpc>
            </a:pPr>
            <a:r>
              <a:rPr lang="en-US" sz="2400" dirty="0">
                <a:latin typeface="Comic Sans MS" panose="030F0702030302020204" pitchFamily="66" charset="0"/>
              </a:rPr>
              <a:t>Transmission Control Protocol (</a:t>
            </a:r>
            <a:r>
              <a:rPr lang="en-US" sz="2400" dirty="0" smtClean="0">
                <a:latin typeface="Comic Sans MS" panose="030F0702030302020204" pitchFamily="66" charset="0"/>
              </a:rPr>
              <a:t>TCP)</a:t>
            </a:r>
          </a:p>
          <a:p>
            <a:pPr lvl="2">
              <a:lnSpc>
                <a:spcPct val="170000"/>
              </a:lnSpc>
            </a:pPr>
            <a:r>
              <a:rPr lang="en-US" sz="1800" dirty="0">
                <a:latin typeface="Comic Sans MS" panose="030F0702030302020204" pitchFamily="66" charset="0"/>
              </a:rPr>
              <a:t>C</a:t>
            </a:r>
            <a:r>
              <a:rPr lang="en-US" sz="1800" dirty="0" smtClean="0">
                <a:latin typeface="Comic Sans MS" panose="030F0702030302020204" pitchFamily="66" charset="0"/>
              </a:rPr>
              <a:t>onnection-oriented </a:t>
            </a:r>
            <a:r>
              <a:rPr lang="en-US" sz="1800" dirty="0">
                <a:latin typeface="Comic Sans MS" panose="030F0702030302020204" pitchFamily="66" charset="0"/>
              </a:rPr>
              <a:t>protocol </a:t>
            </a:r>
            <a:endParaRPr lang="en-US" sz="1800" dirty="0" smtClean="0">
              <a:latin typeface="Comic Sans MS" panose="030F0702030302020204" pitchFamily="66" charset="0"/>
            </a:endParaRPr>
          </a:p>
          <a:p>
            <a:pPr lvl="2"/>
            <a:r>
              <a:rPr lang="en-US" sz="1800" dirty="0">
                <a:latin typeface="Comic Sans MS" panose="030F0702030302020204" pitchFamily="66" charset="0"/>
              </a:rPr>
              <a:t>It as an equivalent to a traditional telephone conversation, in which two phones must be connected and the communication link established before the parties can talk</a:t>
            </a:r>
          </a:p>
          <a:p>
            <a:pPr lvl="1">
              <a:lnSpc>
                <a:spcPct val="170000"/>
              </a:lnSpc>
            </a:pPr>
            <a:endParaRPr lang="en-US" sz="1050" dirty="0" smtClean="0">
              <a:latin typeface="Comic Sans MS" panose="030F0702030302020204" pitchFamily="66" charset="0"/>
            </a:endParaRPr>
          </a:p>
          <a:p>
            <a:pPr lvl="1">
              <a:lnSpc>
                <a:spcPct val="170000"/>
              </a:lnSpc>
            </a:pPr>
            <a:r>
              <a:rPr lang="en-US" sz="2400" dirty="0" smtClean="0">
                <a:latin typeface="Comic Sans MS" panose="030F0702030302020204" pitchFamily="66" charset="0"/>
              </a:rPr>
              <a:t>User </a:t>
            </a:r>
            <a:r>
              <a:rPr lang="en-US" sz="2400" dirty="0">
                <a:latin typeface="Comic Sans MS" panose="030F0702030302020204" pitchFamily="66" charset="0"/>
              </a:rPr>
              <a:t>Datagram Protocol (UDP</a:t>
            </a:r>
            <a:r>
              <a:rPr lang="en-US" sz="2400" dirty="0" smtClean="0">
                <a:latin typeface="Comic Sans MS" panose="030F0702030302020204" pitchFamily="66" charset="0"/>
              </a:rPr>
              <a:t>)</a:t>
            </a:r>
          </a:p>
          <a:p>
            <a:pPr lvl="2"/>
            <a:r>
              <a:rPr lang="en-US" sz="1800" dirty="0">
                <a:latin typeface="Comic Sans MS" panose="030F0702030302020204" pitchFamily="66" charset="0"/>
              </a:rPr>
              <a:t>C</a:t>
            </a:r>
            <a:r>
              <a:rPr lang="en-US" sz="1800" dirty="0" smtClean="0">
                <a:latin typeface="Comic Sans MS" panose="030F0702030302020204" pitchFamily="66" charset="0"/>
              </a:rPr>
              <a:t>onnection-less </a:t>
            </a:r>
            <a:r>
              <a:rPr lang="en-US" sz="1800" dirty="0">
                <a:latin typeface="Comic Sans MS" panose="030F0702030302020204" pitchFamily="66" charset="0"/>
              </a:rPr>
              <a:t>protocol</a:t>
            </a:r>
          </a:p>
          <a:p>
            <a:pPr lvl="2"/>
            <a:r>
              <a:rPr lang="en-US" sz="1800" dirty="0" smtClean="0">
                <a:latin typeface="Comic Sans MS" panose="030F0702030302020204" pitchFamily="66" charset="0"/>
              </a:rPr>
              <a:t>This </a:t>
            </a:r>
            <a:r>
              <a:rPr lang="en-US" sz="1800" dirty="0">
                <a:latin typeface="Comic Sans MS" panose="030F0702030302020204" pitchFamily="66" charset="0"/>
              </a:rPr>
              <a:t>is analogous to the traditional mail delivery </a:t>
            </a:r>
            <a:r>
              <a:rPr lang="en-US" sz="1800" dirty="0" smtClean="0">
                <a:latin typeface="Comic Sans MS" panose="030F0702030302020204" pitchFamily="66" charset="0"/>
              </a:rPr>
              <a:t>system</a:t>
            </a:r>
          </a:p>
          <a:p>
            <a:pPr lvl="2"/>
            <a:r>
              <a:rPr lang="en-US" sz="1800" dirty="0">
                <a:latin typeface="Comic Sans MS" panose="030F0702030302020204" pitchFamily="66" charset="0"/>
              </a:rPr>
              <a:t>No guarantee of delivery</a:t>
            </a:r>
          </a:p>
          <a:p>
            <a:pPr marL="914400" lvl="2" indent="0">
              <a:buNone/>
            </a:pPr>
            <a:endParaRPr lang="en-US" sz="1800" dirty="0">
              <a:latin typeface="Comic Sans MS" panose="030F0702030302020204" pitchFamily="66" charset="0"/>
            </a:endParaRPr>
          </a:p>
        </p:txBody>
      </p:sp>
      <p:sp>
        <p:nvSpPr>
          <p:cNvPr id="4" name="TextBox 3"/>
          <p:cNvSpPr txBox="1"/>
          <p:nvPr/>
        </p:nvSpPr>
        <p:spPr>
          <a:xfrm>
            <a:off x="115910" y="6552793"/>
            <a:ext cx="11477470" cy="307777"/>
          </a:xfrm>
          <a:prstGeom prst="rect">
            <a:avLst/>
          </a:prstGeom>
          <a:noFill/>
        </p:spPr>
        <p:txBody>
          <a:bodyPr wrap="square" rtlCol="0">
            <a:spAutoFit/>
          </a:bodyPr>
          <a:lstStyle/>
          <a:p>
            <a:r>
              <a:rPr lang="en-US" sz="1400" dirty="0">
                <a:latin typeface="Comic Sans MS" panose="030F0702030302020204" pitchFamily="66" charset="0"/>
              </a:rPr>
              <a:t>* </a:t>
            </a:r>
            <a:r>
              <a:rPr lang="en-US" sz="1400" dirty="0">
                <a:solidFill>
                  <a:srgbClr val="FF0000"/>
                </a:solidFill>
                <a:latin typeface="Comic Sans MS" panose="030F0702030302020204" pitchFamily="66" charset="0"/>
              </a:rPr>
              <a:t>IoT Fundamentals: Networking Technologies, Protocols, and Use Cases for the Internet of Thing</a:t>
            </a:r>
            <a:r>
              <a:rPr lang="en-US" sz="1400" dirty="0">
                <a:latin typeface="Comic Sans MS" panose="030F0702030302020204" pitchFamily="66" charset="0"/>
              </a:rPr>
              <a:t>, Cisco press, 2017</a:t>
            </a:r>
          </a:p>
        </p:txBody>
      </p:sp>
    </p:spTree>
    <p:extLst>
      <p:ext uri="{BB962C8B-B14F-4D97-AF65-F5344CB8AC3E}">
        <p14:creationId xmlns:p14="http://schemas.microsoft.com/office/powerpoint/2010/main" val="410831687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err="1">
                <a:latin typeface="Comic Sans MS" panose="030F0702030302020204" pitchFamily="66" charset="0"/>
              </a:rPr>
              <a:t>IoT</a:t>
            </a:r>
            <a:r>
              <a:rPr lang="en-US" dirty="0">
                <a:latin typeface="Comic Sans MS" panose="030F0702030302020204" pitchFamily="66" charset="0"/>
              </a:rPr>
              <a:t> Application Layer </a:t>
            </a:r>
            <a:r>
              <a:rPr lang="en-US" dirty="0" smtClean="0">
                <a:latin typeface="Comic Sans MS" panose="030F0702030302020204" pitchFamily="66" charset="0"/>
              </a:rPr>
              <a:t>Protocols-MQTT</a:t>
            </a:r>
            <a:endParaRPr lang="en-US" dirty="0">
              <a:latin typeface="Comic Sans MS" panose="030F0702030302020204" pitchFamily="66" charset="0"/>
            </a:endParaRPr>
          </a:p>
        </p:txBody>
      </p:sp>
      <p:sp>
        <p:nvSpPr>
          <p:cNvPr id="3" name="Content Placeholder 2"/>
          <p:cNvSpPr>
            <a:spLocks noGrp="1"/>
          </p:cNvSpPr>
          <p:nvPr>
            <p:ph idx="1"/>
          </p:nvPr>
        </p:nvSpPr>
        <p:spPr/>
        <p:txBody>
          <a:bodyPr>
            <a:noAutofit/>
          </a:bodyPr>
          <a:lstStyle/>
          <a:p>
            <a:r>
              <a:rPr lang="en-US" dirty="0"/>
              <a:t>At the end of the 1990s, engineers from IBM and </a:t>
            </a:r>
            <a:r>
              <a:rPr lang="en-US" dirty="0" err="1"/>
              <a:t>Arcom</a:t>
            </a:r>
            <a:r>
              <a:rPr lang="en-US" dirty="0"/>
              <a:t> (acquired in 2006 </a:t>
            </a:r>
            <a:r>
              <a:rPr lang="en-US" dirty="0" smtClean="0"/>
              <a:t>by </a:t>
            </a:r>
            <a:r>
              <a:rPr lang="en-US" dirty="0" err="1" smtClean="0"/>
              <a:t>Eurotech</a:t>
            </a:r>
            <a:r>
              <a:rPr lang="en-US" dirty="0"/>
              <a:t>) were looking for a reliable, lightweight, and cost-effective </a:t>
            </a:r>
            <a:r>
              <a:rPr lang="en-US" dirty="0" smtClean="0"/>
              <a:t>protocol to </a:t>
            </a:r>
            <a:r>
              <a:rPr lang="en-US" dirty="0"/>
              <a:t>monitor and control a large number of sensors and their data from a </a:t>
            </a:r>
            <a:r>
              <a:rPr lang="en-US" dirty="0" smtClean="0"/>
              <a:t>central server </a:t>
            </a:r>
            <a:r>
              <a:rPr lang="en-US" dirty="0"/>
              <a:t>location, as typically used by the oil and gas industries. </a:t>
            </a:r>
            <a:endParaRPr lang="en-US" dirty="0" smtClean="0"/>
          </a:p>
          <a:p>
            <a:endParaRPr lang="en-US" dirty="0" smtClean="0"/>
          </a:p>
          <a:p>
            <a:r>
              <a:rPr lang="en-US" dirty="0" smtClean="0"/>
              <a:t>Their research resulted </a:t>
            </a:r>
            <a:r>
              <a:rPr lang="en-US" dirty="0"/>
              <a:t>in the development and implementation of the Message </a:t>
            </a:r>
            <a:r>
              <a:rPr lang="en-US" dirty="0" smtClean="0"/>
              <a:t>Queuing Telemetry </a:t>
            </a:r>
            <a:r>
              <a:rPr lang="en-US" dirty="0"/>
              <a:t>Transport (MQTT) protocol that is now standardized by </a:t>
            </a:r>
            <a:r>
              <a:rPr lang="en-US" dirty="0" smtClean="0"/>
              <a:t>the Organization </a:t>
            </a:r>
            <a:r>
              <a:rPr lang="en-US" dirty="0"/>
              <a:t>for the Advancement of Structured Information </a:t>
            </a:r>
            <a:r>
              <a:rPr lang="en-US" dirty="0" smtClean="0"/>
              <a:t>Standards (OASIS</a:t>
            </a:r>
            <a:r>
              <a:rPr lang="en-US" dirty="0"/>
              <a:t>).</a:t>
            </a:r>
            <a:endParaRPr lang="en-US" sz="2400" dirty="0" smtClean="0">
              <a:latin typeface="Comic Sans MS" panose="030F0702030302020204" pitchFamily="66" charset="0"/>
            </a:endParaRPr>
          </a:p>
        </p:txBody>
      </p:sp>
    </p:spTree>
    <p:extLst>
      <p:ext uri="{BB962C8B-B14F-4D97-AF65-F5344CB8AC3E}">
        <p14:creationId xmlns:p14="http://schemas.microsoft.com/office/powerpoint/2010/main" val="146564970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err="1">
                <a:latin typeface="Comic Sans MS" panose="030F0702030302020204" pitchFamily="66" charset="0"/>
              </a:rPr>
              <a:t>IoT</a:t>
            </a:r>
            <a:r>
              <a:rPr lang="en-US" dirty="0">
                <a:latin typeface="Comic Sans MS" panose="030F0702030302020204" pitchFamily="66" charset="0"/>
              </a:rPr>
              <a:t> Application Layer Protocols-MQTT</a:t>
            </a:r>
          </a:p>
        </p:txBody>
      </p:sp>
      <p:sp>
        <p:nvSpPr>
          <p:cNvPr id="3" name="Content Placeholder 2"/>
          <p:cNvSpPr>
            <a:spLocks noGrp="1"/>
          </p:cNvSpPr>
          <p:nvPr>
            <p:ph idx="1"/>
          </p:nvPr>
        </p:nvSpPr>
        <p:spPr/>
        <p:txBody>
          <a:bodyPr>
            <a:noAutofit/>
          </a:bodyPr>
          <a:lstStyle/>
          <a:p>
            <a:pPr algn="just">
              <a:lnSpc>
                <a:spcPct val="150000"/>
              </a:lnSpc>
            </a:pPr>
            <a:r>
              <a:rPr lang="en-US" sz="3200" dirty="0" smtClean="0">
                <a:latin typeface="Comic Sans MS" panose="030F0702030302020204" pitchFamily="66" charset="0"/>
              </a:rPr>
              <a:t>Application Layer Protocols- MQTT</a:t>
            </a:r>
          </a:p>
          <a:p>
            <a:pPr lvl="1" algn="just">
              <a:lnSpc>
                <a:spcPct val="150000"/>
              </a:lnSpc>
            </a:pPr>
            <a:r>
              <a:rPr lang="en-US" sz="2400" dirty="0">
                <a:latin typeface="Comic Sans MS" panose="030F0702030302020204" pitchFamily="66" charset="0"/>
              </a:rPr>
              <a:t>MQTT Publish/Subscribe </a:t>
            </a:r>
            <a:r>
              <a:rPr lang="en-US" sz="2400" dirty="0" smtClean="0">
                <a:latin typeface="Comic Sans MS" panose="030F0702030302020204" pitchFamily="66" charset="0"/>
              </a:rPr>
              <a:t>Framework</a:t>
            </a:r>
            <a:endParaRPr lang="en-US" sz="2400" dirty="0">
              <a:latin typeface="Comic Sans MS" panose="030F0702030302020204" pitchFamily="66" charset="0"/>
            </a:endParaRPr>
          </a:p>
          <a:p>
            <a:pPr lvl="1" algn="just">
              <a:lnSpc>
                <a:spcPct val="150000"/>
              </a:lnSpc>
            </a:pPr>
            <a:endParaRPr lang="en-US" sz="2400" dirty="0" smtClean="0">
              <a:latin typeface="Comic Sans MS" panose="030F0702030302020204" pitchFamily="66" charset="0"/>
            </a:endParaRPr>
          </a:p>
          <a:p>
            <a:pPr lvl="1" algn="just">
              <a:lnSpc>
                <a:spcPct val="150000"/>
              </a:lnSpc>
            </a:pPr>
            <a:endParaRPr lang="en-US" sz="2400" dirty="0">
              <a:latin typeface="Comic Sans MS" panose="030F0702030302020204" pitchFamily="66" charset="0"/>
            </a:endParaRPr>
          </a:p>
          <a:p>
            <a:pPr lvl="1" algn="just">
              <a:lnSpc>
                <a:spcPct val="150000"/>
              </a:lnSpc>
            </a:pPr>
            <a:endParaRPr lang="en-US" sz="2400" dirty="0" smtClean="0">
              <a:latin typeface="Comic Sans MS" panose="030F0702030302020204" pitchFamily="66" charset="0"/>
            </a:endParaRPr>
          </a:p>
          <a:p>
            <a:pPr lvl="1" algn="just">
              <a:lnSpc>
                <a:spcPct val="150000"/>
              </a:lnSpc>
            </a:pPr>
            <a:endParaRPr lang="en-US" sz="2400" dirty="0">
              <a:latin typeface="Comic Sans MS" panose="030F0702030302020204" pitchFamily="66" charset="0"/>
            </a:endParaRPr>
          </a:p>
          <a:p>
            <a:pPr lvl="1" algn="just">
              <a:lnSpc>
                <a:spcPct val="150000"/>
              </a:lnSpc>
            </a:pPr>
            <a:r>
              <a:rPr lang="en-US" sz="2400" dirty="0" smtClean="0">
                <a:latin typeface="Comic Sans MS" panose="030F0702030302020204" pitchFamily="66" charset="0"/>
              </a:rPr>
              <a:t>Is like Twitter</a:t>
            </a:r>
          </a:p>
          <a:p>
            <a:pPr lvl="1" algn="just">
              <a:lnSpc>
                <a:spcPct val="150000"/>
              </a:lnSpc>
            </a:pPr>
            <a:endParaRPr lang="en-US" sz="2400" dirty="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7919" y="3444930"/>
            <a:ext cx="6802877" cy="2506165"/>
          </a:xfrm>
          <a:prstGeom prst="rect">
            <a:avLst/>
          </a:prstGeom>
        </p:spPr>
      </p:pic>
    </p:spTree>
    <p:extLst>
      <p:ext uri="{BB962C8B-B14F-4D97-AF65-F5344CB8AC3E}">
        <p14:creationId xmlns:p14="http://schemas.microsoft.com/office/powerpoint/2010/main" val="300807118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7366" y="381935"/>
            <a:ext cx="10791153" cy="763525"/>
          </a:xfrm>
        </p:spPr>
        <p:txBody>
          <a:bodyPr>
            <a:normAutofit/>
          </a:bodyPr>
          <a:lstStyle/>
          <a:p>
            <a:pPr algn="l"/>
            <a:r>
              <a:rPr lang="en-US" dirty="0" err="1">
                <a:latin typeface="Comic Sans MS" panose="030F0702030302020204" pitchFamily="66" charset="0"/>
              </a:rPr>
              <a:t>IoT</a:t>
            </a:r>
            <a:r>
              <a:rPr lang="en-US" dirty="0">
                <a:latin typeface="Comic Sans MS" panose="030F0702030302020204" pitchFamily="66" charset="0"/>
              </a:rPr>
              <a:t> Application Layer </a:t>
            </a:r>
            <a:r>
              <a:rPr lang="en-US" dirty="0" smtClean="0">
                <a:latin typeface="Comic Sans MS" panose="030F0702030302020204" pitchFamily="66" charset="0"/>
              </a:rPr>
              <a:t>Protocols-MQTT</a:t>
            </a:r>
            <a:endParaRPr lang="en-US" dirty="0">
              <a:latin typeface="Comic Sans MS" panose="030F0702030302020204" pitchFamily="66" charset="0"/>
            </a:endParaRPr>
          </a:p>
        </p:txBody>
      </p:sp>
      <p:sp>
        <p:nvSpPr>
          <p:cNvPr id="3" name="Content Placeholder 2"/>
          <p:cNvSpPr>
            <a:spLocks noGrp="1"/>
          </p:cNvSpPr>
          <p:nvPr>
            <p:ph idx="1"/>
          </p:nvPr>
        </p:nvSpPr>
        <p:spPr>
          <a:xfrm>
            <a:off x="907366" y="1901951"/>
            <a:ext cx="10044332" cy="4428445"/>
          </a:xfrm>
        </p:spPr>
        <p:txBody>
          <a:bodyPr>
            <a:normAutofit fontScale="85000" lnSpcReduction="20000"/>
          </a:bodyPr>
          <a:lstStyle/>
          <a:p>
            <a:r>
              <a:rPr lang="en-US" dirty="0">
                <a:latin typeface="Comic Sans MS" panose="030F0702030302020204" pitchFamily="66" charset="0"/>
              </a:rPr>
              <a:t>The MQTT protocol defines two types of entities in the network: </a:t>
            </a:r>
            <a:endParaRPr lang="fa-IR" dirty="0" smtClean="0">
              <a:latin typeface="Comic Sans MS" panose="030F0702030302020204" pitchFamily="66" charset="0"/>
            </a:endParaRPr>
          </a:p>
          <a:p>
            <a:pPr lvl="1"/>
            <a:r>
              <a:rPr lang="en-US" dirty="0" smtClean="0">
                <a:latin typeface="Comic Sans MS" panose="030F0702030302020204" pitchFamily="66" charset="0"/>
              </a:rPr>
              <a:t>a </a:t>
            </a:r>
            <a:r>
              <a:rPr lang="en-US" dirty="0">
                <a:latin typeface="Comic Sans MS" panose="030F0702030302020204" pitchFamily="66" charset="0"/>
              </a:rPr>
              <a:t>message </a:t>
            </a:r>
            <a:r>
              <a:rPr lang="en-US" dirty="0" smtClean="0">
                <a:latin typeface="Comic Sans MS" panose="030F0702030302020204" pitchFamily="66" charset="0"/>
              </a:rPr>
              <a:t>broker</a:t>
            </a:r>
            <a:endParaRPr lang="fa-IR" dirty="0" smtClean="0">
              <a:latin typeface="Comic Sans MS" panose="030F0702030302020204" pitchFamily="66" charset="0"/>
            </a:endParaRPr>
          </a:p>
          <a:p>
            <a:pPr lvl="1"/>
            <a:r>
              <a:rPr lang="en-US" dirty="0" smtClean="0">
                <a:latin typeface="Comic Sans MS" panose="030F0702030302020204" pitchFamily="66" charset="0"/>
              </a:rPr>
              <a:t>a </a:t>
            </a:r>
            <a:r>
              <a:rPr lang="en-US" dirty="0">
                <a:latin typeface="Comic Sans MS" panose="030F0702030302020204" pitchFamily="66" charset="0"/>
              </a:rPr>
              <a:t>number of clients. </a:t>
            </a:r>
            <a:endParaRPr lang="fa-IR" dirty="0" smtClean="0">
              <a:latin typeface="Comic Sans MS" panose="030F0702030302020204" pitchFamily="66" charset="0"/>
            </a:endParaRPr>
          </a:p>
          <a:p>
            <a:endParaRPr lang="fa-IR" dirty="0" smtClean="0">
              <a:latin typeface="Comic Sans MS" panose="030F0702030302020204" pitchFamily="66" charset="0"/>
            </a:endParaRPr>
          </a:p>
          <a:p>
            <a:r>
              <a:rPr lang="en-US" dirty="0" smtClean="0">
                <a:latin typeface="Comic Sans MS" panose="030F0702030302020204" pitchFamily="66" charset="0"/>
              </a:rPr>
              <a:t>The </a:t>
            </a:r>
            <a:r>
              <a:rPr lang="en-US" dirty="0">
                <a:latin typeface="Comic Sans MS" panose="030F0702030302020204" pitchFamily="66" charset="0"/>
              </a:rPr>
              <a:t>broker is a server that receives all messages from the clients and then routes those messages to relevant destination clients. </a:t>
            </a:r>
            <a:endParaRPr lang="fa-IR" dirty="0" smtClean="0">
              <a:latin typeface="Comic Sans MS" panose="030F0702030302020204" pitchFamily="66" charset="0"/>
            </a:endParaRPr>
          </a:p>
          <a:p>
            <a:endParaRPr lang="fa-IR" dirty="0" smtClean="0">
              <a:latin typeface="Comic Sans MS" panose="030F0702030302020204" pitchFamily="66" charset="0"/>
            </a:endParaRPr>
          </a:p>
          <a:p>
            <a:r>
              <a:rPr lang="en-US" dirty="0" smtClean="0">
                <a:latin typeface="Comic Sans MS" panose="030F0702030302020204" pitchFamily="66" charset="0"/>
              </a:rPr>
              <a:t>A </a:t>
            </a:r>
            <a:r>
              <a:rPr lang="en-US" dirty="0">
                <a:latin typeface="Comic Sans MS" panose="030F0702030302020204" pitchFamily="66" charset="0"/>
              </a:rPr>
              <a:t>client is anything that can interact with the broker to send and receive messages. </a:t>
            </a:r>
            <a:endParaRPr lang="en-US" dirty="0" smtClean="0">
              <a:latin typeface="Comic Sans MS" panose="030F0702030302020204" pitchFamily="66" charset="0"/>
            </a:endParaRPr>
          </a:p>
          <a:p>
            <a:pPr lvl="1"/>
            <a:r>
              <a:rPr lang="en-US" sz="2400" dirty="0">
                <a:latin typeface="Comic Sans MS" panose="030F0702030302020204" pitchFamily="66" charset="0"/>
              </a:rPr>
              <a:t>A </a:t>
            </a:r>
            <a:r>
              <a:rPr lang="en-US" sz="2400" dirty="0">
                <a:latin typeface="Comic Sans MS" panose="030F0702030302020204" pitchFamily="66" charset="0"/>
              </a:rPr>
              <a:t>client could be an </a:t>
            </a:r>
            <a:r>
              <a:rPr lang="en-US" sz="2400" dirty="0" err="1">
                <a:latin typeface="Comic Sans MS" panose="030F0702030302020204" pitchFamily="66" charset="0"/>
              </a:rPr>
              <a:t>IoT</a:t>
            </a:r>
            <a:r>
              <a:rPr lang="en-US" sz="2400" dirty="0">
                <a:latin typeface="Comic Sans MS" panose="030F0702030302020204" pitchFamily="66" charset="0"/>
              </a:rPr>
              <a:t> sensor in the field or an application in a data center that processes </a:t>
            </a:r>
            <a:r>
              <a:rPr lang="en-US" sz="2400" dirty="0" err="1">
                <a:latin typeface="Comic Sans MS" panose="030F0702030302020204" pitchFamily="66" charset="0"/>
              </a:rPr>
              <a:t>IoT</a:t>
            </a:r>
            <a:r>
              <a:rPr lang="en-US" sz="2400" dirty="0">
                <a:latin typeface="Comic Sans MS" panose="030F0702030302020204" pitchFamily="66" charset="0"/>
              </a:rPr>
              <a:t> data</a:t>
            </a:r>
            <a:r>
              <a:rPr lang="en-US" sz="2400" dirty="0">
                <a:latin typeface="Comic Sans MS" panose="030F0702030302020204" pitchFamily="66" charset="0"/>
              </a:rPr>
              <a:t>.</a:t>
            </a:r>
          </a:p>
          <a:p>
            <a:pPr lvl="1"/>
            <a:r>
              <a:rPr lang="en-US" sz="2400" dirty="0">
                <a:latin typeface="Comic Sans MS" panose="030F0702030302020204" pitchFamily="66" charset="0"/>
              </a:rPr>
              <a:t>Both publishers and subscribers are called as clients</a:t>
            </a:r>
          </a:p>
        </p:txBody>
      </p:sp>
      <p:sp>
        <p:nvSpPr>
          <p:cNvPr id="4" name="TextBox 3"/>
          <p:cNvSpPr txBox="1"/>
          <p:nvPr/>
        </p:nvSpPr>
        <p:spPr>
          <a:xfrm>
            <a:off x="115910" y="6555481"/>
            <a:ext cx="11477470" cy="369332"/>
          </a:xfrm>
          <a:prstGeom prst="rect">
            <a:avLst/>
          </a:prstGeom>
          <a:noFill/>
        </p:spPr>
        <p:txBody>
          <a:bodyPr wrap="square" rtlCol="0">
            <a:spAutoFit/>
          </a:bodyPr>
          <a:lstStyle/>
          <a:p>
            <a:r>
              <a:rPr lang="en-US" dirty="0"/>
              <a:t>Getting to know </a:t>
            </a:r>
            <a:r>
              <a:rPr lang="en-US" dirty="0" smtClean="0"/>
              <a:t>MQTT</a:t>
            </a:r>
            <a:r>
              <a:rPr lang="en-US" sz="1400" b="1" dirty="0" smtClean="0"/>
              <a:t>, online available, </a:t>
            </a:r>
            <a:r>
              <a:rPr lang="en-US" sz="1400" dirty="0" smtClean="0">
                <a:hlinkClick r:id="rId3"/>
              </a:rPr>
              <a:t>developer.ibm.com/articles/</a:t>
            </a:r>
            <a:r>
              <a:rPr lang="en-US" sz="1400" dirty="0" err="1" smtClean="0">
                <a:hlinkClick r:id="rId3"/>
              </a:rPr>
              <a:t>iot</a:t>
            </a:r>
            <a:r>
              <a:rPr lang="en-US" sz="1400" dirty="0" smtClean="0">
                <a:hlinkClick r:id="rId3"/>
              </a:rPr>
              <a:t>-</a:t>
            </a:r>
            <a:r>
              <a:rPr lang="en-US" sz="1400" dirty="0" err="1" smtClean="0">
                <a:hlinkClick r:id="rId3"/>
              </a:rPr>
              <a:t>mqtt</a:t>
            </a:r>
            <a:r>
              <a:rPr lang="en-US" sz="1400" dirty="0" smtClean="0">
                <a:hlinkClick r:id="rId3"/>
              </a:rPr>
              <a:t>-why-good-for-</a:t>
            </a:r>
            <a:r>
              <a:rPr lang="en-US" sz="1400" dirty="0" err="1" smtClean="0">
                <a:hlinkClick r:id="rId3"/>
              </a:rPr>
              <a:t>iot</a:t>
            </a:r>
            <a:r>
              <a:rPr lang="en-US" sz="1400" dirty="0">
                <a:hlinkClick r:id="rId3"/>
              </a:rPr>
              <a:t>/+&amp;cd=10&amp;hl=en&amp;ct=clnk&amp;gl=ir</a:t>
            </a:r>
            <a:endParaRPr lang="en-US" sz="1400" dirty="0">
              <a:latin typeface="Comic Sans MS" panose="030F0702030302020204" pitchFamily="66" charset="0"/>
            </a:endParaRPr>
          </a:p>
        </p:txBody>
      </p:sp>
    </p:spTree>
    <p:extLst>
      <p:ext uri="{BB962C8B-B14F-4D97-AF65-F5344CB8AC3E}">
        <p14:creationId xmlns:p14="http://schemas.microsoft.com/office/powerpoint/2010/main" val="151040380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en-US" dirty="0" err="1">
                <a:latin typeface="Comic Sans MS" panose="030F0702030302020204" pitchFamily="66" charset="0"/>
              </a:rPr>
              <a:t>IoT</a:t>
            </a:r>
            <a:r>
              <a:rPr lang="en-US" dirty="0">
                <a:latin typeface="Comic Sans MS" panose="030F0702030302020204" pitchFamily="66" charset="0"/>
              </a:rPr>
              <a:t> Application Layer </a:t>
            </a:r>
            <a:r>
              <a:rPr lang="en-US" dirty="0" smtClean="0">
                <a:latin typeface="Comic Sans MS" panose="030F0702030302020204" pitchFamily="66" charset="0"/>
              </a:rPr>
              <a:t>Protocols-</a:t>
            </a:r>
            <a:r>
              <a:rPr lang="en-US" dirty="0">
                <a:latin typeface="Comic Sans MS" panose="030F0702030302020204" pitchFamily="66" charset="0"/>
              </a:rPr>
              <a:t>T</a:t>
            </a:r>
            <a:r>
              <a:rPr lang="en-US" dirty="0" smtClean="0">
                <a:latin typeface="Comic Sans MS" panose="030F0702030302020204" pitchFamily="66" charset="0"/>
              </a:rPr>
              <a:t>erminology </a:t>
            </a:r>
            <a:r>
              <a:rPr lang="en-US" dirty="0">
                <a:latin typeface="Comic Sans MS" panose="030F0702030302020204" pitchFamily="66" charset="0"/>
              </a:rPr>
              <a:t>of </a:t>
            </a:r>
            <a:r>
              <a:rPr lang="en-US" dirty="0" smtClean="0">
                <a:latin typeface="Comic Sans MS" panose="030F0702030302020204" pitchFamily="66" charset="0"/>
              </a:rPr>
              <a:t>MQTT</a:t>
            </a:r>
            <a:endParaRPr lang="en-US" dirty="0">
              <a:latin typeface="Comic Sans MS" panose="030F0702030302020204" pitchFamily="66" charset="0"/>
            </a:endParaRPr>
          </a:p>
        </p:txBody>
      </p:sp>
      <p:sp>
        <p:nvSpPr>
          <p:cNvPr id="3" name="Content Placeholder 2"/>
          <p:cNvSpPr>
            <a:spLocks noGrp="1"/>
          </p:cNvSpPr>
          <p:nvPr>
            <p:ph idx="1"/>
          </p:nvPr>
        </p:nvSpPr>
        <p:spPr>
          <a:xfrm>
            <a:off x="802227" y="1138427"/>
            <a:ext cx="10791153" cy="5191970"/>
          </a:xfrm>
        </p:spPr>
        <p:txBody>
          <a:bodyPr>
            <a:noAutofit/>
          </a:bodyPr>
          <a:lstStyle/>
          <a:p>
            <a:pPr algn="just">
              <a:lnSpc>
                <a:spcPct val="150000"/>
              </a:lnSpc>
            </a:pPr>
            <a:r>
              <a:rPr lang="en-US" sz="2400" b="1" dirty="0" smtClean="0">
                <a:latin typeface="Comic Sans MS" panose="030F0702030302020204" pitchFamily="66" charset="0"/>
              </a:rPr>
              <a:t>Client</a:t>
            </a:r>
            <a:r>
              <a:rPr lang="en-US" sz="2400" dirty="0" smtClean="0">
                <a:latin typeface="Comic Sans MS" panose="030F0702030302020204" pitchFamily="66" charset="0"/>
              </a:rPr>
              <a:t>:</a:t>
            </a:r>
          </a:p>
          <a:p>
            <a:pPr lvl="1" algn="just">
              <a:lnSpc>
                <a:spcPct val="150000"/>
              </a:lnSpc>
            </a:pPr>
            <a:r>
              <a:rPr lang="en-US" sz="2400" dirty="0" smtClean="0">
                <a:latin typeface="Comic Sans MS" panose="030F0702030302020204" pitchFamily="66" charset="0"/>
              </a:rPr>
              <a:t>Clients </a:t>
            </a:r>
            <a:r>
              <a:rPr lang="en-US" sz="2400" dirty="0">
                <a:latin typeface="Comic Sans MS" panose="030F0702030302020204" pitchFamily="66" charset="0"/>
              </a:rPr>
              <a:t>can be persistent or transient. </a:t>
            </a:r>
            <a:endParaRPr lang="en-US" sz="2400" dirty="0" smtClean="0">
              <a:latin typeface="Comic Sans MS" panose="030F0702030302020204" pitchFamily="66" charset="0"/>
            </a:endParaRPr>
          </a:p>
          <a:p>
            <a:pPr lvl="2" algn="just">
              <a:lnSpc>
                <a:spcPct val="150000"/>
              </a:lnSpc>
            </a:pPr>
            <a:r>
              <a:rPr lang="en-US" sz="2000" dirty="0" smtClean="0">
                <a:latin typeface="Comic Sans MS" panose="030F0702030302020204" pitchFamily="66" charset="0"/>
              </a:rPr>
              <a:t>Persistent </a:t>
            </a:r>
            <a:r>
              <a:rPr lang="en-US" sz="2000" dirty="0">
                <a:latin typeface="Comic Sans MS" panose="030F0702030302020204" pitchFamily="66" charset="0"/>
              </a:rPr>
              <a:t>clients maintain a session with the broker </a:t>
            </a:r>
            <a:endParaRPr lang="en-US" sz="2000" dirty="0" smtClean="0">
              <a:latin typeface="Comic Sans MS" panose="030F0702030302020204" pitchFamily="66" charset="0"/>
            </a:endParaRPr>
          </a:p>
          <a:p>
            <a:pPr lvl="2" algn="just">
              <a:lnSpc>
                <a:spcPct val="150000"/>
              </a:lnSpc>
            </a:pPr>
            <a:r>
              <a:rPr lang="en-US" sz="2000" dirty="0" smtClean="0">
                <a:latin typeface="Comic Sans MS" panose="030F0702030302020204" pitchFamily="66" charset="0"/>
              </a:rPr>
              <a:t> </a:t>
            </a:r>
            <a:r>
              <a:rPr lang="en-US" sz="2000" dirty="0">
                <a:latin typeface="Comic Sans MS" panose="030F0702030302020204" pitchFamily="66" charset="0"/>
              </a:rPr>
              <a:t>transient clients are not tracked by the broker. </a:t>
            </a:r>
            <a:endParaRPr lang="en-US" sz="2000" dirty="0" smtClean="0">
              <a:latin typeface="Comic Sans MS" panose="030F0702030302020204" pitchFamily="66" charset="0"/>
            </a:endParaRPr>
          </a:p>
          <a:p>
            <a:pPr lvl="1" algn="just">
              <a:lnSpc>
                <a:spcPct val="150000"/>
              </a:lnSpc>
            </a:pPr>
            <a:endParaRPr lang="en-US" sz="700" dirty="0" smtClean="0">
              <a:latin typeface="Comic Sans MS" panose="030F0702030302020204" pitchFamily="66" charset="0"/>
            </a:endParaRPr>
          </a:p>
          <a:p>
            <a:pPr lvl="1" algn="just">
              <a:lnSpc>
                <a:spcPct val="150000"/>
              </a:lnSpc>
            </a:pPr>
            <a:r>
              <a:rPr lang="en-US" sz="2400" dirty="0" smtClean="0">
                <a:latin typeface="Comic Sans MS" panose="030F0702030302020204" pitchFamily="66" charset="0"/>
              </a:rPr>
              <a:t>Clients </a:t>
            </a:r>
            <a:r>
              <a:rPr lang="en-US" sz="2400" dirty="0">
                <a:latin typeface="Comic Sans MS" panose="030F0702030302020204" pitchFamily="66" charset="0"/>
              </a:rPr>
              <a:t>often connect to the broker through libraries and SDKs. </a:t>
            </a:r>
            <a:endParaRPr lang="en-US" sz="2400" dirty="0" smtClean="0">
              <a:latin typeface="Comic Sans MS" panose="030F0702030302020204" pitchFamily="66" charset="0"/>
            </a:endParaRPr>
          </a:p>
          <a:p>
            <a:pPr lvl="2" algn="just">
              <a:lnSpc>
                <a:spcPct val="150000"/>
              </a:lnSpc>
            </a:pPr>
            <a:r>
              <a:rPr lang="en-US" sz="1800" dirty="0" smtClean="0">
                <a:latin typeface="Comic Sans MS" panose="030F0702030302020204" pitchFamily="66" charset="0"/>
              </a:rPr>
              <a:t>There </a:t>
            </a:r>
            <a:r>
              <a:rPr lang="en-US" sz="1800" dirty="0">
                <a:latin typeface="Comic Sans MS" panose="030F0702030302020204" pitchFamily="66" charset="0"/>
              </a:rPr>
              <a:t>are over a dozen libraries available for C, C++, Go, Java, C#, PHP, Python, Node.js, and Arduino.</a:t>
            </a:r>
            <a:endParaRPr lang="en-US" sz="1600" dirty="0">
              <a:latin typeface="Comic Sans MS" panose="030F0702030302020204" pitchFamily="66" charset="0"/>
            </a:endParaRPr>
          </a:p>
        </p:txBody>
      </p:sp>
      <p:sp>
        <p:nvSpPr>
          <p:cNvPr id="7" name="TextBox 6"/>
          <p:cNvSpPr txBox="1"/>
          <p:nvPr/>
        </p:nvSpPr>
        <p:spPr>
          <a:xfrm>
            <a:off x="115910" y="6499673"/>
            <a:ext cx="11477470" cy="338554"/>
          </a:xfrm>
          <a:prstGeom prst="rect">
            <a:avLst/>
          </a:prstGeom>
          <a:noFill/>
        </p:spPr>
        <p:txBody>
          <a:bodyPr wrap="square" rtlCol="0">
            <a:spAutoFit/>
          </a:bodyPr>
          <a:lstStyle/>
          <a:p>
            <a:r>
              <a:rPr lang="en-US" sz="1600" dirty="0"/>
              <a:t>Get to Know MQTT: The Messaging Protocol for the Internet of </a:t>
            </a:r>
            <a:r>
              <a:rPr lang="en-US" sz="1600" dirty="0" smtClean="0"/>
              <a:t>Things, online available, </a:t>
            </a:r>
            <a:r>
              <a:rPr lang="en-US" sz="1600" dirty="0">
                <a:hlinkClick r:id="rId3"/>
              </a:rPr>
              <a:t>https://thenewstack.io/mqtt-protocol-iot/</a:t>
            </a:r>
            <a:endParaRPr lang="en-US" sz="1600" dirty="0">
              <a:latin typeface="Comic Sans MS" panose="030F0702030302020204" pitchFamily="66" charset="0"/>
            </a:endParaRPr>
          </a:p>
        </p:txBody>
      </p:sp>
    </p:spTree>
    <p:extLst>
      <p:ext uri="{BB962C8B-B14F-4D97-AF65-F5344CB8AC3E}">
        <p14:creationId xmlns:p14="http://schemas.microsoft.com/office/powerpoint/2010/main" val="184738753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en-US" dirty="0" err="1">
                <a:latin typeface="Comic Sans MS" panose="030F0702030302020204" pitchFamily="66" charset="0"/>
              </a:rPr>
              <a:t>IoT</a:t>
            </a:r>
            <a:r>
              <a:rPr lang="en-US" dirty="0">
                <a:latin typeface="Comic Sans MS" panose="030F0702030302020204" pitchFamily="66" charset="0"/>
              </a:rPr>
              <a:t> Application Layer </a:t>
            </a:r>
            <a:r>
              <a:rPr lang="en-US" dirty="0" smtClean="0">
                <a:latin typeface="Comic Sans MS" panose="030F0702030302020204" pitchFamily="66" charset="0"/>
              </a:rPr>
              <a:t>Protocols-</a:t>
            </a:r>
            <a:r>
              <a:rPr lang="en-US" dirty="0">
                <a:latin typeface="Comic Sans MS" panose="030F0702030302020204" pitchFamily="66" charset="0"/>
              </a:rPr>
              <a:t>T</a:t>
            </a:r>
            <a:r>
              <a:rPr lang="en-US" dirty="0" smtClean="0">
                <a:latin typeface="Comic Sans MS" panose="030F0702030302020204" pitchFamily="66" charset="0"/>
              </a:rPr>
              <a:t>erminology </a:t>
            </a:r>
            <a:r>
              <a:rPr lang="en-US" dirty="0">
                <a:latin typeface="Comic Sans MS" panose="030F0702030302020204" pitchFamily="66" charset="0"/>
              </a:rPr>
              <a:t>of </a:t>
            </a:r>
            <a:r>
              <a:rPr lang="en-US" dirty="0" smtClean="0">
                <a:latin typeface="Comic Sans MS" panose="030F0702030302020204" pitchFamily="66" charset="0"/>
              </a:rPr>
              <a:t>MQTT</a:t>
            </a:r>
            <a:endParaRPr lang="en-US" dirty="0">
              <a:latin typeface="Comic Sans MS" panose="030F0702030302020204" pitchFamily="66" charset="0"/>
            </a:endParaRPr>
          </a:p>
        </p:txBody>
      </p:sp>
      <p:sp>
        <p:nvSpPr>
          <p:cNvPr id="3" name="Content Placeholder 2"/>
          <p:cNvSpPr>
            <a:spLocks noGrp="1"/>
          </p:cNvSpPr>
          <p:nvPr>
            <p:ph idx="1"/>
          </p:nvPr>
        </p:nvSpPr>
        <p:spPr>
          <a:xfrm>
            <a:off x="802227" y="1138427"/>
            <a:ext cx="10791153" cy="5191970"/>
          </a:xfrm>
        </p:spPr>
        <p:txBody>
          <a:bodyPr>
            <a:noAutofit/>
          </a:bodyPr>
          <a:lstStyle/>
          <a:p>
            <a:pPr algn="just"/>
            <a:r>
              <a:rPr lang="en-US" sz="2000" b="1" dirty="0">
                <a:latin typeface="Comic Sans MS" panose="030F0702030302020204" pitchFamily="66" charset="0"/>
              </a:rPr>
              <a:t>Broker </a:t>
            </a:r>
            <a:endParaRPr lang="en-US" sz="2000" dirty="0">
              <a:latin typeface="Comic Sans MS" panose="030F0702030302020204" pitchFamily="66" charset="0"/>
            </a:endParaRPr>
          </a:p>
          <a:p>
            <a:pPr lvl="1" algn="just"/>
            <a:r>
              <a:rPr lang="en-US" sz="2000" dirty="0">
                <a:latin typeface="Comic Sans MS" panose="030F0702030302020204" pitchFamily="66" charset="0"/>
              </a:rPr>
              <a:t>The broker is the software that receives all the messages from the publishing clients and sends them to the subscribing clients. </a:t>
            </a:r>
          </a:p>
          <a:p>
            <a:pPr lvl="1" algn="just"/>
            <a:endParaRPr lang="en-US" sz="2000" dirty="0">
              <a:latin typeface="Comic Sans MS" panose="030F0702030302020204" pitchFamily="66" charset="0"/>
            </a:endParaRPr>
          </a:p>
          <a:p>
            <a:pPr lvl="1" algn="just"/>
            <a:r>
              <a:rPr lang="en-US" sz="2000" dirty="0">
                <a:latin typeface="Comic Sans MS" panose="030F0702030302020204" pitchFamily="66" charset="0"/>
              </a:rPr>
              <a:t>It holds the connection to persistent clients. </a:t>
            </a:r>
          </a:p>
          <a:p>
            <a:pPr lvl="1" algn="just"/>
            <a:endParaRPr lang="en-US" sz="2000" dirty="0">
              <a:latin typeface="Comic Sans MS" panose="030F0702030302020204" pitchFamily="66" charset="0"/>
            </a:endParaRPr>
          </a:p>
          <a:p>
            <a:pPr lvl="1" algn="just"/>
            <a:r>
              <a:rPr lang="en-US" sz="2000" dirty="0">
                <a:latin typeface="Comic Sans MS" panose="030F0702030302020204" pitchFamily="66" charset="0"/>
              </a:rPr>
              <a:t>Since the broker can become the bottleneck or result in a single point of failure, it is often clustered for scalability and reliability. </a:t>
            </a:r>
            <a:endParaRPr lang="en-US" sz="2000" dirty="0" smtClean="0">
              <a:latin typeface="Comic Sans MS" panose="030F0702030302020204" pitchFamily="66" charset="0"/>
            </a:endParaRPr>
          </a:p>
          <a:p>
            <a:pPr lvl="2" algn="just"/>
            <a:r>
              <a:rPr lang="en-US" sz="1600" dirty="0" smtClean="0">
                <a:latin typeface="Comic Sans MS" panose="030F0702030302020204" pitchFamily="66" charset="0"/>
              </a:rPr>
              <a:t>It </a:t>
            </a:r>
            <a:r>
              <a:rPr lang="en-US" sz="1600" dirty="0">
                <a:latin typeface="Comic Sans MS" panose="030F0702030302020204" pitchFamily="66" charset="0"/>
              </a:rPr>
              <a:t>is up to the </a:t>
            </a:r>
            <a:r>
              <a:rPr lang="en-US" sz="1600" dirty="0" smtClean="0">
                <a:latin typeface="Comic Sans MS" panose="030F0702030302020204" pitchFamily="66" charset="0"/>
              </a:rPr>
              <a:t>implementers </a:t>
            </a:r>
            <a:r>
              <a:rPr lang="en-US" sz="1600" dirty="0">
                <a:latin typeface="Comic Sans MS" panose="030F0702030302020204" pitchFamily="66" charset="0"/>
              </a:rPr>
              <a:t>to decide how to create a scalable broker layer.</a:t>
            </a:r>
          </a:p>
          <a:p>
            <a:pPr lvl="1" algn="just"/>
            <a:endParaRPr lang="en-US" sz="2000" dirty="0">
              <a:latin typeface="Comic Sans MS" panose="030F0702030302020204" pitchFamily="66" charset="0"/>
            </a:endParaRPr>
          </a:p>
          <a:p>
            <a:pPr lvl="1" algn="just"/>
            <a:r>
              <a:rPr lang="en-US" sz="2000" dirty="0" smtClean="0">
                <a:latin typeface="Comic Sans MS" panose="030F0702030302020204" pitchFamily="66" charset="0"/>
              </a:rPr>
              <a:t>MQTT </a:t>
            </a:r>
            <a:r>
              <a:rPr lang="en-US" sz="2000" dirty="0">
                <a:latin typeface="Comic Sans MS" panose="030F0702030302020204" pitchFamily="66" charset="0"/>
              </a:rPr>
              <a:t>brokers include </a:t>
            </a:r>
            <a:endParaRPr lang="en-US" sz="2000" dirty="0" smtClean="0">
              <a:latin typeface="Comic Sans MS" panose="030F0702030302020204" pitchFamily="66" charset="0"/>
            </a:endParaRPr>
          </a:p>
          <a:p>
            <a:pPr lvl="2" algn="just"/>
            <a:r>
              <a:rPr lang="en-US" sz="1600" dirty="0" smtClean="0">
                <a:latin typeface="Comic Sans MS" panose="030F0702030302020204" pitchFamily="66" charset="0"/>
              </a:rPr>
              <a:t>Commercial: </a:t>
            </a:r>
            <a:r>
              <a:rPr lang="en-US" sz="1600" dirty="0" err="1" smtClean="0">
                <a:latin typeface="Comic Sans MS" panose="030F0702030302020204" pitchFamily="66" charset="0"/>
                <a:hlinkClick r:id="rId3"/>
              </a:rPr>
              <a:t>HiveMQ</a:t>
            </a:r>
            <a:r>
              <a:rPr lang="en-US" sz="1600" dirty="0">
                <a:latin typeface="Comic Sans MS" panose="030F0702030302020204" pitchFamily="66" charset="0"/>
              </a:rPr>
              <a:t>, </a:t>
            </a:r>
            <a:r>
              <a:rPr lang="en-US" sz="1600" dirty="0" err="1">
                <a:latin typeface="Comic Sans MS" panose="030F0702030302020204" pitchFamily="66" charset="0"/>
                <a:hlinkClick r:id="rId4"/>
              </a:rPr>
              <a:t>Xively</a:t>
            </a:r>
            <a:r>
              <a:rPr lang="en-US" sz="1600" dirty="0">
                <a:latin typeface="Comic Sans MS" panose="030F0702030302020204" pitchFamily="66" charset="0"/>
              </a:rPr>
              <a:t>, </a:t>
            </a:r>
            <a:r>
              <a:rPr lang="en-US" sz="1600" dirty="0">
                <a:latin typeface="Comic Sans MS" panose="030F0702030302020204" pitchFamily="66" charset="0"/>
                <a:hlinkClick r:id="rId5"/>
              </a:rPr>
              <a:t>AWS </a:t>
            </a:r>
            <a:r>
              <a:rPr lang="en-US" sz="1600" dirty="0" err="1">
                <a:latin typeface="Comic Sans MS" panose="030F0702030302020204" pitchFamily="66" charset="0"/>
                <a:hlinkClick r:id="rId5"/>
              </a:rPr>
              <a:t>IoT</a:t>
            </a:r>
            <a:r>
              <a:rPr lang="en-US" sz="1600" dirty="0">
                <a:latin typeface="Comic Sans MS" panose="030F0702030302020204" pitchFamily="66" charset="0"/>
              </a:rPr>
              <a:t>, and </a:t>
            </a:r>
            <a:r>
              <a:rPr lang="en-US" sz="1600" dirty="0">
                <a:latin typeface="Comic Sans MS" panose="030F0702030302020204" pitchFamily="66" charset="0"/>
                <a:hlinkClick r:id="rId6"/>
              </a:rPr>
              <a:t>Loop</a:t>
            </a:r>
            <a:r>
              <a:rPr lang="en-US" sz="1600" dirty="0">
                <a:latin typeface="Comic Sans MS" panose="030F0702030302020204" pitchFamily="66" charset="0"/>
              </a:rPr>
              <a:t>, </a:t>
            </a:r>
          </a:p>
          <a:p>
            <a:pPr lvl="2" algn="just"/>
            <a:r>
              <a:rPr lang="en-US" sz="1600" dirty="0" smtClean="0">
                <a:latin typeface="Comic Sans MS" panose="030F0702030302020204" pitchFamily="66" charset="0"/>
              </a:rPr>
              <a:t>an </a:t>
            </a:r>
            <a:r>
              <a:rPr lang="en-US" sz="1600" dirty="0">
                <a:latin typeface="Comic Sans MS" panose="030F0702030302020204" pitchFamily="66" charset="0"/>
              </a:rPr>
              <a:t>open </a:t>
            </a:r>
            <a:r>
              <a:rPr lang="en-US" sz="1600" dirty="0" smtClean="0">
                <a:latin typeface="Comic Sans MS" panose="030F0702030302020204" pitchFamily="66" charset="0"/>
              </a:rPr>
              <a:t>source:</a:t>
            </a:r>
            <a:r>
              <a:rPr lang="en-US" sz="1600" dirty="0">
                <a:latin typeface="Comic Sans MS" panose="030F0702030302020204" pitchFamily="66" charset="0"/>
              </a:rPr>
              <a:t> </a:t>
            </a:r>
            <a:r>
              <a:rPr lang="en-US" sz="1600" dirty="0" err="1">
                <a:latin typeface="Comic Sans MS" panose="030F0702030302020204" pitchFamily="66" charset="0"/>
                <a:hlinkClick r:id="rId7"/>
              </a:rPr>
              <a:t>Mosquitto</a:t>
            </a:r>
            <a:r>
              <a:rPr lang="en-US" sz="1600" dirty="0">
                <a:latin typeface="Comic Sans MS" panose="030F0702030302020204" pitchFamily="66" charset="0"/>
              </a:rPr>
              <a:t>.</a:t>
            </a:r>
          </a:p>
        </p:txBody>
      </p:sp>
      <p:sp>
        <p:nvSpPr>
          <p:cNvPr id="7" name="TextBox 6"/>
          <p:cNvSpPr txBox="1"/>
          <p:nvPr/>
        </p:nvSpPr>
        <p:spPr>
          <a:xfrm>
            <a:off x="115910" y="6499673"/>
            <a:ext cx="11477470" cy="338554"/>
          </a:xfrm>
          <a:prstGeom prst="rect">
            <a:avLst/>
          </a:prstGeom>
          <a:noFill/>
        </p:spPr>
        <p:txBody>
          <a:bodyPr wrap="square" rtlCol="0">
            <a:spAutoFit/>
          </a:bodyPr>
          <a:lstStyle/>
          <a:p>
            <a:r>
              <a:rPr lang="en-US" sz="1600" dirty="0"/>
              <a:t>Get to Know MQTT: The Messaging Protocol for the Internet of </a:t>
            </a:r>
            <a:r>
              <a:rPr lang="en-US" sz="1600" dirty="0" smtClean="0"/>
              <a:t>Things, online available, </a:t>
            </a:r>
            <a:r>
              <a:rPr lang="en-US" sz="1600" dirty="0">
                <a:hlinkClick r:id="rId8"/>
              </a:rPr>
              <a:t>https://thenewstack.io/mqtt-protocol-iot/</a:t>
            </a:r>
            <a:endParaRPr lang="en-US" sz="1600" dirty="0">
              <a:latin typeface="Comic Sans MS" panose="030F0702030302020204" pitchFamily="66" charset="0"/>
            </a:endParaRPr>
          </a:p>
        </p:txBody>
      </p:sp>
    </p:spTree>
    <p:extLst>
      <p:ext uri="{BB962C8B-B14F-4D97-AF65-F5344CB8AC3E}">
        <p14:creationId xmlns:p14="http://schemas.microsoft.com/office/powerpoint/2010/main" val="211851814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err="1">
                <a:latin typeface="Comic Sans MS" panose="030F0702030302020204" pitchFamily="66" charset="0"/>
              </a:rPr>
              <a:t>IoT</a:t>
            </a:r>
            <a:r>
              <a:rPr lang="en-US" dirty="0">
                <a:latin typeface="Comic Sans MS" panose="030F0702030302020204" pitchFamily="66" charset="0"/>
              </a:rPr>
              <a:t> Application Layer Protocols-MQTT</a:t>
            </a:r>
          </a:p>
        </p:txBody>
      </p:sp>
      <p:sp>
        <p:nvSpPr>
          <p:cNvPr id="3" name="Content Placeholder 2"/>
          <p:cNvSpPr>
            <a:spLocks noGrp="1"/>
          </p:cNvSpPr>
          <p:nvPr>
            <p:ph idx="1"/>
          </p:nvPr>
        </p:nvSpPr>
        <p:spPr/>
        <p:txBody>
          <a:bodyPr>
            <a:noAutofit/>
          </a:bodyPr>
          <a:lstStyle/>
          <a:p>
            <a:r>
              <a:rPr lang="en-US" sz="2400" dirty="0"/>
              <a:t>With MQTT, clients can subscribe to all data (using a wildcard character) </a:t>
            </a:r>
            <a:r>
              <a:rPr lang="en-US" sz="2400" dirty="0" smtClean="0"/>
              <a:t>or specific </a:t>
            </a:r>
            <a:r>
              <a:rPr lang="en-US" sz="2400" dirty="0"/>
              <a:t>data from the information tree of a publisher. </a:t>
            </a:r>
            <a:endParaRPr lang="en-US" sz="2400" dirty="0" smtClean="0"/>
          </a:p>
          <a:p>
            <a:endParaRPr lang="en-US" sz="2400" dirty="0" smtClean="0"/>
          </a:p>
          <a:p>
            <a:r>
              <a:rPr lang="en-US" sz="2400" dirty="0" smtClean="0"/>
              <a:t>In </a:t>
            </a:r>
            <a:r>
              <a:rPr lang="en-US" sz="2400" dirty="0"/>
              <a:t>addition, </a:t>
            </a:r>
            <a:r>
              <a:rPr lang="en-US" sz="2400" dirty="0" smtClean="0"/>
              <a:t>the presence </a:t>
            </a:r>
            <a:r>
              <a:rPr lang="en-US" sz="2400" dirty="0"/>
              <a:t>of a message broker in MQTT </a:t>
            </a:r>
            <a:r>
              <a:rPr lang="en-US" sz="2400" dirty="0">
                <a:solidFill>
                  <a:srgbClr val="00B050"/>
                </a:solidFill>
              </a:rPr>
              <a:t>decouples the data </a:t>
            </a:r>
            <a:r>
              <a:rPr lang="en-US" sz="2400" dirty="0" smtClean="0">
                <a:solidFill>
                  <a:srgbClr val="00B050"/>
                </a:solidFill>
              </a:rPr>
              <a:t>transmission between </a:t>
            </a:r>
            <a:r>
              <a:rPr lang="en-US" sz="2400" dirty="0">
                <a:solidFill>
                  <a:srgbClr val="00B050"/>
                </a:solidFill>
              </a:rPr>
              <a:t>clients acting as publishers and subscribers</a:t>
            </a:r>
            <a:r>
              <a:rPr lang="en-US" sz="2400" dirty="0"/>
              <a:t>. </a:t>
            </a:r>
            <a:endParaRPr lang="en-US" sz="2400" dirty="0" smtClean="0"/>
          </a:p>
          <a:p>
            <a:pPr lvl="1"/>
            <a:r>
              <a:rPr lang="en-US" sz="2400" dirty="0" smtClean="0"/>
              <a:t>In </a:t>
            </a:r>
            <a:r>
              <a:rPr lang="en-US" sz="2400" dirty="0"/>
              <a:t>fact, publishers </a:t>
            </a:r>
            <a:r>
              <a:rPr lang="en-US" sz="2400" dirty="0" smtClean="0"/>
              <a:t>and subscribers </a:t>
            </a:r>
            <a:r>
              <a:rPr lang="en-US" sz="2400" dirty="0"/>
              <a:t>do not even know (or need to know) about each other. </a:t>
            </a:r>
            <a:endParaRPr lang="en-US" sz="2400" dirty="0" smtClean="0"/>
          </a:p>
          <a:p>
            <a:pPr lvl="1"/>
            <a:r>
              <a:rPr lang="en-US" sz="2400" dirty="0" smtClean="0"/>
              <a:t>A </a:t>
            </a:r>
            <a:r>
              <a:rPr lang="en-US" sz="2400" dirty="0"/>
              <a:t>benefit </a:t>
            </a:r>
            <a:r>
              <a:rPr lang="en-US" sz="2400" dirty="0" smtClean="0"/>
              <a:t>of having </a:t>
            </a:r>
            <a:r>
              <a:rPr lang="en-US" sz="2400" dirty="0"/>
              <a:t>this decoupling is that the MQTT message broker ensures </a:t>
            </a:r>
            <a:r>
              <a:rPr lang="en-US" sz="2400" dirty="0" smtClean="0"/>
              <a:t>that information </a:t>
            </a:r>
            <a:r>
              <a:rPr lang="en-US" sz="2400" dirty="0"/>
              <a:t>can be buffered and cached in case of network </a:t>
            </a:r>
            <a:r>
              <a:rPr lang="en-US" sz="2400" dirty="0" smtClean="0"/>
              <a:t>failures.</a:t>
            </a:r>
          </a:p>
          <a:p>
            <a:pPr lvl="2"/>
            <a:r>
              <a:rPr lang="en-US" sz="2000" dirty="0" smtClean="0"/>
              <a:t>This also means </a:t>
            </a:r>
            <a:r>
              <a:rPr lang="en-US" sz="2000" dirty="0"/>
              <a:t>that publishers and subscribers do not have to be online at the </a:t>
            </a:r>
            <a:r>
              <a:rPr lang="en-US" sz="2000" dirty="0" smtClean="0"/>
              <a:t>same time</a:t>
            </a:r>
            <a:r>
              <a:rPr lang="en-US" sz="2000" dirty="0"/>
              <a:t>.</a:t>
            </a:r>
            <a:endParaRPr lang="en-US" sz="3600" dirty="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256025755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en-US" dirty="0" err="1">
                <a:latin typeface="Comic Sans MS" panose="030F0702030302020204" pitchFamily="66" charset="0"/>
              </a:rPr>
              <a:t>IoT</a:t>
            </a:r>
            <a:r>
              <a:rPr lang="en-US" dirty="0">
                <a:latin typeface="Comic Sans MS" panose="030F0702030302020204" pitchFamily="66" charset="0"/>
              </a:rPr>
              <a:t> Application Layer </a:t>
            </a:r>
            <a:r>
              <a:rPr lang="en-US" dirty="0" smtClean="0">
                <a:latin typeface="Comic Sans MS" panose="030F0702030302020204" pitchFamily="66" charset="0"/>
              </a:rPr>
              <a:t>Protocols-</a:t>
            </a:r>
            <a:r>
              <a:rPr lang="en-US" dirty="0">
                <a:latin typeface="Comic Sans MS" panose="030F0702030302020204" pitchFamily="66" charset="0"/>
              </a:rPr>
              <a:t>T</a:t>
            </a:r>
            <a:r>
              <a:rPr lang="en-US" dirty="0" smtClean="0">
                <a:latin typeface="Comic Sans MS" panose="030F0702030302020204" pitchFamily="66" charset="0"/>
              </a:rPr>
              <a:t>erminology </a:t>
            </a:r>
            <a:r>
              <a:rPr lang="en-US" dirty="0">
                <a:latin typeface="Comic Sans MS" panose="030F0702030302020204" pitchFamily="66" charset="0"/>
              </a:rPr>
              <a:t>of </a:t>
            </a:r>
            <a:r>
              <a:rPr lang="en-US" dirty="0" smtClean="0">
                <a:latin typeface="Comic Sans MS" panose="030F0702030302020204" pitchFamily="66" charset="0"/>
              </a:rPr>
              <a:t>MQTT</a:t>
            </a:r>
            <a:endParaRPr lang="en-US" dirty="0">
              <a:latin typeface="Comic Sans MS" panose="030F0702030302020204" pitchFamily="66" charset="0"/>
            </a:endParaRPr>
          </a:p>
        </p:txBody>
      </p:sp>
      <p:sp>
        <p:nvSpPr>
          <p:cNvPr id="3" name="Content Placeholder 2"/>
          <p:cNvSpPr>
            <a:spLocks noGrp="1"/>
          </p:cNvSpPr>
          <p:nvPr>
            <p:ph idx="1"/>
          </p:nvPr>
        </p:nvSpPr>
        <p:spPr>
          <a:xfrm>
            <a:off x="802227" y="1138427"/>
            <a:ext cx="10791153" cy="5191970"/>
          </a:xfrm>
        </p:spPr>
        <p:txBody>
          <a:bodyPr>
            <a:noAutofit/>
          </a:bodyPr>
          <a:lstStyle/>
          <a:p>
            <a:pPr algn="just">
              <a:lnSpc>
                <a:spcPct val="150000"/>
              </a:lnSpc>
            </a:pPr>
            <a:r>
              <a:rPr lang="en-US" sz="2000" b="1" dirty="0">
                <a:latin typeface="Comic Sans MS" panose="030F0702030302020204" pitchFamily="66" charset="0"/>
              </a:rPr>
              <a:t>Topic </a:t>
            </a:r>
            <a:endParaRPr lang="en-US" sz="2000" dirty="0">
              <a:latin typeface="Comic Sans MS" panose="030F0702030302020204" pitchFamily="66" charset="0"/>
            </a:endParaRPr>
          </a:p>
          <a:p>
            <a:pPr lvl="1" algn="just">
              <a:lnSpc>
                <a:spcPct val="150000"/>
              </a:lnSpc>
            </a:pPr>
            <a:r>
              <a:rPr lang="en-US" sz="2000" dirty="0" smtClean="0">
                <a:latin typeface="Comic Sans MS" panose="030F0702030302020204" pitchFamily="66" charset="0"/>
              </a:rPr>
              <a:t> </a:t>
            </a:r>
            <a:r>
              <a:rPr lang="en-US" sz="2000" dirty="0">
                <a:latin typeface="Comic Sans MS" panose="030F0702030302020204" pitchFamily="66" charset="0"/>
              </a:rPr>
              <a:t>A topic in MQTT is an endpoint to that the clients connect. </a:t>
            </a:r>
            <a:endParaRPr lang="en-US" sz="2000" dirty="0" smtClean="0">
              <a:latin typeface="Comic Sans MS" panose="030F0702030302020204" pitchFamily="66" charset="0"/>
            </a:endParaRPr>
          </a:p>
          <a:p>
            <a:pPr lvl="1" algn="just">
              <a:lnSpc>
                <a:spcPct val="150000"/>
              </a:lnSpc>
            </a:pPr>
            <a:r>
              <a:rPr lang="en-US" sz="2000" dirty="0" smtClean="0">
                <a:latin typeface="Comic Sans MS" panose="030F0702030302020204" pitchFamily="66" charset="0"/>
              </a:rPr>
              <a:t>It </a:t>
            </a:r>
            <a:r>
              <a:rPr lang="en-US" sz="2000" dirty="0">
                <a:latin typeface="Comic Sans MS" panose="030F0702030302020204" pitchFamily="66" charset="0"/>
              </a:rPr>
              <a:t>acts as the central distribution hub for publishing and subscribing messages. </a:t>
            </a:r>
            <a:endParaRPr lang="en-US" sz="2000" dirty="0" smtClean="0">
              <a:latin typeface="Comic Sans MS" panose="030F0702030302020204" pitchFamily="66" charset="0"/>
            </a:endParaRPr>
          </a:p>
          <a:p>
            <a:pPr lvl="1" algn="just">
              <a:lnSpc>
                <a:spcPct val="150000"/>
              </a:lnSpc>
            </a:pPr>
            <a:r>
              <a:rPr lang="en-US" sz="2000" dirty="0" smtClean="0">
                <a:latin typeface="Comic Sans MS" panose="030F0702030302020204" pitchFamily="66" charset="0"/>
              </a:rPr>
              <a:t>A </a:t>
            </a:r>
            <a:r>
              <a:rPr lang="en-US" sz="2000" dirty="0">
                <a:latin typeface="Comic Sans MS" panose="030F0702030302020204" pitchFamily="66" charset="0"/>
              </a:rPr>
              <a:t>topic is a well-known location for the publisher and subscriber. </a:t>
            </a:r>
            <a:endParaRPr lang="en-US" sz="2000" dirty="0" smtClean="0">
              <a:latin typeface="Comic Sans MS" panose="030F0702030302020204" pitchFamily="66" charset="0"/>
            </a:endParaRPr>
          </a:p>
          <a:p>
            <a:pPr lvl="1" algn="just">
              <a:lnSpc>
                <a:spcPct val="150000"/>
              </a:lnSpc>
            </a:pPr>
            <a:r>
              <a:rPr lang="en-US" sz="2000" dirty="0" smtClean="0">
                <a:latin typeface="Comic Sans MS" panose="030F0702030302020204" pitchFamily="66" charset="0"/>
              </a:rPr>
              <a:t>Topics </a:t>
            </a:r>
            <a:r>
              <a:rPr lang="en-US" sz="2000" dirty="0">
                <a:latin typeface="Comic Sans MS" panose="030F0702030302020204" pitchFamily="66" charset="0"/>
              </a:rPr>
              <a:t>are simple, hierarchical strings, encoded in UTF-8, delimited by a forward slash. </a:t>
            </a:r>
            <a:endParaRPr lang="en-US" sz="2000" dirty="0" smtClean="0">
              <a:latin typeface="Comic Sans MS" panose="030F0702030302020204" pitchFamily="66" charset="0"/>
            </a:endParaRPr>
          </a:p>
          <a:p>
            <a:pPr lvl="2" algn="just">
              <a:lnSpc>
                <a:spcPct val="150000"/>
              </a:lnSpc>
            </a:pPr>
            <a:r>
              <a:rPr lang="en-US" sz="1600" dirty="0" smtClean="0">
                <a:latin typeface="Comic Sans MS" panose="030F0702030302020204" pitchFamily="66" charset="0"/>
              </a:rPr>
              <a:t>For </a:t>
            </a:r>
            <a:r>
              <a:rPr lang="en-US" sz="1600" dirty="0">
                <a:latin typeface="Comic Sans MS" panose="030F0702030302020204" pitchFamily="66" charset="0"/>
              </a:rPr>
              <a:t>example, building1/room1/temperature and building1/room1/humidity are valid topic names. Subscribers can choose to subscribe to a specific topic or all the subtopics through wildcards. </a:t>
            </a:r>
            <a:endParaRPr lang="en-US" sz="1600" dirty="0" smtClean="0">
              <a:latin typeface="Comic Sans MS" panose="030F0702030302020204" pitchFamily="66" charset="0"/>
            </a:endParaRPr>
          </a:p>
          <a:p>
            <a:pPr lvl="2" algn="just">
              <a:lnSpc>
                <a:spcPct val="150000"/>
              </a:lnSpc>
            </a:pPr>
            <a:r>
              <a:rPr lang="en-US" sz="1600" dirty="0" smtClean="0">
                <a:latin typeface="Comic Sans MS" panose="030F0702030302020204" pitchFamily="66" charset="0"/>
              </a:rPr>
              <a:t>A </a:t>
            </a:r>
            <a:r>
              <a:rPr lang="en-US" sz="1600" dirty="0">
                <a:latin typeface="Comic Sans MS" panose="030F0702030302020204" pitchFamily="66" charset="0"/>
              </a:rPr>
              <a:t>subscription to building1/+/temperature will automatically subscribe to the temperature topic of all the rooms in the building. </a:t>
            </a:r>
            <a:endParaRPr lang="en-US" sz="1600" dirty="0" smtClean="0">
              <a:latin typeface="Comic Sans MS" panose="030F0702030302020204" pitchFamily="66" charset="0"/>
            </a:endParaRPr>
          </a:p>
          <a:p>
            <a:pPr lvl="2" algn="just">
              <a:lnSpc>
                <a:spcPct val="150000"/>
              </a:lnSpc>
            </a:pPr>
            <a:r>
              <a:rPr lang="en-US" sz="1600" dirty="0" smtClean="0">
                <a:latin typeface="Comic Sans MS" panose="030F0702030302020204" pitchFamily="66" charset="0"/>
              </a:rPr>
              <a:t>Similarly</a:t>
            </a:r>
            <a:r>
              <a:rPr lang="en-US" sz="1600" dirty="0">
                <a:latin typeface="Comic Sans MS" panose="030F0702030302020204" pitchFamily="66" charset="0"/>
              </a:rPr>
              <a:t>, building1/#/ will match all the topics available under building1. </a:t>
            </a:r>
            <a:endParaRPr lang="en-US" sz="700" dirty="0">
              <a:latin typeface="Comic Sans MS" panose="030F0702030302020204" pitchFamily="66" charset="0"/>
            </a:endParaRPr>
          </a:p>
        </p:txBody>
      </p:sp>
      <p:sp>
        <p:nvSpPr>
          <p:cNvPr id="7" name="TextBox 6"/>
          <p:cNvSpPr txBox="1"/>
          <p:nvPr/>
        </p:nvSpPr>
        <p:spPr>
          <a:xfrm>
            <a:off x="115910" y="6499673"/>
            <a:ext cx="11477470" cy="338554"/>
          </a:xfrm>
          <a:prstGeom prst="rect">
            <a:avLst/>
          </a:prstGeom>
          <a:noFill/>
        </p:spPr>
        <p:txBody>
          <a:bodyPr wrap="square" rtlCol="0">
            <a:spAutoFit/>
          </a:bodyPr>
          <a:lstStyle/>
          <a:p>
            <a:r>
              <a:rPr lang="en-US" sz="1600" dirty="0"/>
              <a:t>Get to Know MQTT: The Messaging Protocol for the Internet of </a:t>
            </a:r>
            <a:r>
              <a:rPr lang="en-US" sz="1600" dirty="0" smtClean="0"/>
              <a:t>Things, online available, </a:t>
            </a:r>
            <a:r>
              <a:rPr lang="en-US" sz="1600" dirty="0">
                <a:hlinkClick r:id="rId3"/>
              </a:rPr>
              <a:t>https://thenewstack.io/mqtt-protocol-iot/</a:t>
            </a:r>
            <a:endParaRPr lang="en-US" sz="1600" dirty="0">
              <a:latin typeface="Comic Sans MS" panose="030F0702030302020204" pitchFamily="66" charset="0"/>
            </a:endParaRPr>
          </a:p>
        </p:txBody>
      </p:sp>
    </p:spTree>
    <p:extLst>
      <p:ext uri="{BB962C8B-B14F-4D97-AF65-F5344CB8AC3E}">
        <p14:creationId xmlns:p14="http://schemas.microsoft.com/office/powerpoint/2010/main" val="297201892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en-US" dirty="0" err="1">
                <a:latin typeface="Comic Sans MS" panose="030F0702030302020204" pitchFamily="66" charset="0"/>
              </a:rPr>
              <a:t>IoT</a:t>
            </a:r>
            <a:r>
              <a:rPr lang="en-US" dirty="0">
                <a:latin typeface="Comic Sans MS" panose="030F0702030302020204" pitchFamily="66" charset="0"/>
              </a:rPr>
              <a:t> Application Layer </a:t>
            </a:r>
            <a:r>
              <a:rPr lang="en-US" dirty="0" smtClean="0">
                <a:latin typeface="Comic Sans MS" panose="030F0702030302020204" pitchFamily="66" charset="0"/>
              </a:rPr>
              <a:t>Protocols-</a:t>
            </a:r>
            <a:r>
              <a:rPr lang="en-US" dirty="0">
                <a:latin typeface="Comic Sans MS" panose="030F0702030302020204" pitchFamily="66" charset="0"/>
              </a:rPr>
              <a:t>T</a:t>
            </a:r>
            <a:r>
              <a:rPr lang="en-US" dirty="0" smtClean="0">
                <a:latin typeface="Comic Sans MS" panose="030F0702030302020204" pitchFamily="66" charset="0"/>
              </a:rPr>
              <a:t>erminology </a:t>
            </a:r>
            <a:r>
              <a:rPr lang="en-US" dirty="0">
                <a:latin typeface="Comic Sans MS" panose="030F0702030302020204" pitchFamily="66" charset="0"/>
              </a:rPr>
              <a:t>of </a:t>
            </a:r>
            <a:r>
              <a:rPr lang="en-US" dirty="0" smtClean="0">
                <a:latin typeface="Comic Sans MS" panose="030F0702030302020204" pitchFamily="66" charset="0"/>
              </a:rPr>
              <a:t>MQTT</a:t>
            </a:r>
            <a:endParaRPr lang="en-US" dirty="0">
              <a:latin typeface="Comic Sans MS" panose="030F0702030302020204" pitchFamily="66" charset="0"/>
            </a:endParaRPr>
          </a:p>
        </p:txBody>
      </p:sp>
      <p:sp>
        <p:nvSpPr>
          <p:cNvPr id="3" name="Content Placeholder 2"/>
          <p:cNvSpPr>
            <a:spLocks noGrp="1"/>
          </p:cNvSpPr>
          <p:nvPr>
            <p:ph idx="1"/>
          </p:nvPr>
        </p:nvSpPr>
        <p:spPr>
          <a:xfrm>
            <a:off x="802227" y="1138427"/>
            <a:ext cx="10791153" cy="5191970"/>
          </a:xfrm>
        </p:spPr>
        <p:txBody>
          <a:bodyPr>
            <a:noAutofit/>
          </a:bodyPr>
          <a:lstStyle/>
          <a:p>
            <a:pPr algn="just">
              <a:lnSpc>
                <a:spcPct val="150000"/>
              </a:lnSpc>
            </a:pPr>
            <a:r>
              <a:rPr lang="en-US" sz="2000" b="1" dirty="0">
                <a:latin typeface="Comic Sans MS" panose="030F0702030302020204" pitchFamily="66" charset="0"/>
              </a:rPr>
              <a:t>Topic </a:t>
            </a:r>
            <a:endParaRPr lang="en-US" sz="2000" dirty="0">
              <a:latin typeface="Comic Sans MS" panose="030F0702030302020204" pitchFamily="66" charset="0"/>
            </a:endParaRPr>
          </a:p>
          <a:p>
            <a:pPr lvl="1"/>
            <a:r>
              <a:rPr lang="en-US" sz="2000" dirty="0" smtClean="0">
                <a:latin typeface="Comic Sans MS" panose="030F0702030302020204" pitchFamily="66" charset="0"/>
              </a:rPr>
              <a:t> </a:t>
            </a:r>
            <a:r>
              <a:rPr lang="en-US" sz="2000" dirty="0"/>
              <a:t>The pound sign (#) is a wildcard character that matches any number of </a:t>
            </a:r>
            <a:r>
              <a:rPr lang="en-US" sz="2000" dirty="0" smtClean="0"/>
              <a:t>levels within </a:t>
            </a:r>
            <a:r>
              <a:rPr lang="en-US" sz="2000" dirty="0"/>
              <a:t>a topic. </a:t>
            </a:r>
            <a:r>
              <a:rPr lang="en-US" sz="2000" dirty="0" smtClean="0"/>
              <a:t>The </a:t>
            </a:r>
            <a:r>
              <a:rPr lang="en-US" sz="2000" dirty="0"/>
              <a:t>multilevel wildcard represents the parent and any </a:t>
            </a:r>
            <a:r>
              <a:rPr lang="en-US" sz="2000" dirty="0" smtClean="0"/>
              <a:t>number of </a:t>
            </a:r>
            <a:r>
              <a:rPr lang="en-US" sz="2000" dirty="0"/>
              <a:t>child levels. </a:t>
            </a:r>
            <a:endParaRPr lang="en-US" sz="2000" dirty="0" smtClean="0"/>
          </a:p>
          <a:p>
            <a:pPr lvl="2"/>
            <a:r>
              <a:rPr lang="en-US" sz="1600" dirty="0" smtClean="0"/>
              <a:t>For </a:t>
            </a:r>
            <a:r>
              <a:rPr lang="en-US" sz="1600" dirty="0"/>
              <a:t>example, subscribing to </a:t>
            </a:r>
            <a:r>
              <a:rPr lang="en-US" sz="1600" b="1" dirty="0" err="1"/>
              <a:t>adt</a:t>
            </a:r>
            <a:r>
              <a:rPr lang="en-US" sz="1600" b="1" dirty="0"/>
              <a:t>/</a:t>
            </a:r>
            <a:r>
              <a:rPr lang="en-US" sz="1600" b="1" dirty="0" err="1"/>
              <a:t>lora</a:t>
            </a:r>
            <a:r>
              <a:rPr lang="en-US" sz="1600" b="1" dirty="0"/>
              <a:t>/</a:t>
            </a:r>
            <a:r>
              <a:rPr lang="en-US" sz="1600" b="1" dirty="0" err="1"/>
              <a:t>adeunis</a:t>
            </a:r>
            <a:r>
              <a:rPr lang="en-US" sz="1600" b="1" dirty="0"/>
              <a:t>/# </a:t>
            </a:r>
            <a:r>
              <a:rPr lang="en-US" sz="1600" dirty="0"/>
              <a:t>enables </a:t>
            </a:r>
            <a:r>
              <a:rPr lang="en-US" sz="1600" dirty="0" smtClean="0"/>
              <a:t>the reception </a:t>
            </a:r>
            <a:r>
              <a:rPr lang="en-US" sz="1600" dirty="0"/>
              <a:t>of the whole subtree, which could include topic names such as </a:t>
            </a:r>
            <a:r>
              <a:rPr lang="en-US" sz="1600" dirty="0" smtClean="0"/>
              <a:t>the following</a:t>
            </a:r>
            <a:r>
              <a:rPr lang="en-US" sz="1600" dirty="0"/>
              <a:t>:</a:t>
            </a:r>
          </a:p>
          <a:p>
            <a:pPr lvl="3"/>
            <a:r>
              <a:rPr lang="en-US" sz="700" b="1" dirty="0" err="1"/>
              <a:t>adt</a:t>
            </a:r>
            <a:r>
              <a:rPr lang="en-US" sz="700" b="1" dirty="0"/>
              <a:t>/</a:t>
            </a:r>
            <a:r>
              <a:rPr lang="en-US" sz="700" b="1" dirty="0" err="1"/>
              <a:t>lora</a:t>
            </a:r>
            <a:r>
              <a:rPr lang="en-US" sz="700" b="1" dirty="0"/>
              <a:t>/</a:t>
            </a:r>
            <a:r>
              <a:rPr lang="en-US" sz="700" b="1" dirty="0" err="1"/>
              <a:t>adeunis</a:t>
            </a:r>
            <a:r>
              <a:rPr lang="en-US" sz="700" b="1" dirty="0"/>
              <a:t>/0018B20000000E9E</a:t>
            </a:r>
          </a:p>
          <a:p>
            <a:pPr lvl="3"/>
            <a:r>
              <a:rPr lang="en-US" sz="700" b="1" dirty="0" err="1"/>
              <a:t>adt</a:t>
            </a:r>
            <a:r>
              <a:rPr lang="en-US" sz="700" b="1" dirty="0"/>
              <a:t>/</a:t>
            </a:r>
            <a:r>
              <a:rPr lang="en-US" sz="700" b="1" dirty="0" err="1"/>
              <a:t>lora</a:t>
            </a:r>
            <a:r>
              <a:rPr lang="en-US" sz="700" b="1" dirty="0"/>
              <a:t>/</a:t>
            </a:r>
            <a:r>
              <a:rPr lang="en-US" sz="700" b="1" dirty="0" err="1"/>
              <a:t>adeunis</a:t>
            </a:r>
            <a:r>
              <a:rPr lang="en-US" sz="700" b="1" dirty="0"/>
              <a:t>/0018B20000000E8E</a:t>
            </a:r>
          </a:p>
          <a:p>
            <a:pPr lvl="3"/>
            <a:r>
              <a:rPr lang="en-US" sz="700" b="1" dirty="0" err="1"/>
              <a:t>adt</a:t>
            </a:r>
            <a:r>
              <a:rPr lang="en-US" sz="700" b="1" dirty="0"/>
              <a:t>/</a:t>
            </a:r>
            <a:r>
              <a:rPr lang="en-US" sz="700" b="1" dirty="0" err="1"/>
              <a:t>lora</a:t>
            </a:r>
            <a:r>
              <a:rPr lang="en-US" sz="700" b="1" dirty="0"/>
              <a:t>/</a:t>
            </a:r>
            <a:r>
              <a:rPr lang="en-US" sz="700" b="1" dirty="0" err="1"/>
              <a:t>adeunis</a:t>
            </a:r>
            <a:r>
              <a:rPr lang="en-US" sz="700" b="1" dirty="0"/>
              <a:t>/0018B20000000E9A</a:t>
            </a:r>
          </a:p>
          <a:p>
            <a:pPr lvl="1"/>
            <a:r>
              <a:rPr lang="en-US" sz="2000" dirty="0"/>
              <a:t>The plus sign (+) is a wildcard character that matches only one topic </a:t>
            </a:r>
            <a:r>
              <a:rPr lang="en-US" sz="2000" dirty="0" smtClean="0"/>
              <a:t>level.</a:t>
            </a:r>
          </a:p>
          <a:p>
            <a:pPr lvl="2"/>
            <a:r>
              <a:rPr lang="en-US" sz="1600" dirty="0" smtClean="0"/>
              <a:t> For </a:t>
            </a:r>
            <a:r>
              <a:rPr lang="en-US" sz="1600" dirty="0"/>
              <a:t>example, </a:t>
            </a:r>
            <a:r>
              <a:rPr lang="en-US" sz="1600" b="1" dirty="0" err="1"/>
              <a:t>adt</a:t>
            </a:r>
            <a:r>
              <a:rPr lang="en-US" sz="1600" b="1" dirty="0"/>
              <a:t>/</a:t>
            </a:r>
            <a:r>
              <a:rPr lang="en-US" sz="1600" b="1" dirty="0" err="1"/>
              <a:t>lora</a:t>
            </a:r>
            <a:r>
              <a:rPr lang="en-US" sz="1600" b="1" dirty="0"/>
              <a:t>/+ </a:t>
            </a:r>
            <a:r>
              <a:rPr lang="en-US" sz="1600" dirty="0"/>
              <a:t>allows access to </a:t>
            </a:r>
            <a:r>
              <a:rPr lang="en-US" sz="1600" b="1" dirty="0" err="1"/>
              <a:t>adt</a:t>
            </a:r>
            <a:r>
              <a:rPr lang="en-US" sz="1600" b="1" dirty="0"/>
              <a:t>/</a:t>
            </a:r>
            <a:r>
              <a:rPr lang="en-US" sz="1600" b="1" dirty="0" err="1"/>
              <a:t>lora</a:t>
            </a:r>
            <a:r>
              <a:rPr lang="en-US" sz="1600" b="1" dirty="0"/>
              <a:t>/</a:t>
            </a:r>
            <a:r>
              <a:rPr lang="en-US" sz="1600" b="1" dirty="0" err="1"/>
              <a:t>adeunis</a:t>
            </a:r>
            <a:r>
              <a:rPr lang="en-US" sz="1600" b="1" dirty="0"/>
              <a:t>/ </a:t>
            </a:r>
            <a:r>
              <a:rPr lang="en-US" sz="1600" dirty="0" smtClean="0"/>
              <a:t>and </a:t>
            </a:r>
            <a:r>
              <a:rPr lang="en-US" sz="1600" b="1" dirty="0" err="1" smtClean="0"/>
              <a:t>adt</a:t>
            </a:r>
            <a:r>
              <a:rPr lang="en-US" sz="1600" b="1" dirty="0" smtClean="0"/>
              <a:t>/</a:t>
            </a:r>
            <a:r>
              <a:rPr lang="en-US" sz="1600" b="1" dirty="0" err="1" smtClean="0"/>
              <a:t>lora</a:t>
            </a:r>
            <a:r>
              <a:rPr lang="en-US" sz="1600" b="1" dirty="0" smtClean="0"/>
              <a:t>/</a:t>
            </a:r>
            <a:r>
              <a:rPr lang="en-US" sz="1600" b="1" dirty="0" err="1" smtClean="0"/>
              <a:t>abeeway</a:t>
            </a:r>
            <a:r>
              <a:rPr lang="en-US" sz="1600" b="1" dirty="0" smtClean="0"/>
              <a:t> </a:t>
            </a:r>
            <a:r>
              <a:rPr lang="en-US" sz="1600" dirty="0"/>
              <a:t>but not to </a:t>
            </a:r>
            <a:r>
              <a:rPr lang="en-US" sz="1600" b="1" dirty="0" err="1"/>
              <a:t>adt</a:t>
            </a:r>
            <a:r>
              <a:rPr lang="en-US" sz="1600" b="1" dirty="0"/>
              <a:t>/</a:t>
            </a:r>
            <a:r>
              <a:rPr lang="en-US" sz="1600" b="1" dirty="0" err="1"/>
              <a:t>lora</a:t>
            </a:r>
            <a:r>
              <a:rPr lang="en-US" sz="1600" b="1" dirty="0"/>
              <a:t>/</a:t>
            </a:r>
            <a:r>
              <a:rPr lang="en-US" sz="1600" b="1" dirty="0" err="1"/>
              <a:t>adeunis</a:t>
            </a:r>
            <a:r>
              <a:rPr lang="en-US" sz="1600" b="1" dirty="0"/>
              <a:t>/0018B20000000E9E</a:t>
            </a:r>
            <a:r>
              <a:rPr lang="en-US" sz="1600" dirty="0"/>
              <a:t>.</a:t>
            </a:r>
          </a:p>
          <a:p>
            <a:pPr lvl="1"/>
            <a:endParaRPr lang="en-US" sz="2000" dirty="0" smtClean="0"/>
          </a:p>
          <a:p>
            <a:pPr lvl="1"/>
            <a:r>
              <a:rPr lang="en-US" sz="2000" dirty="0" smtClean="0"/>
              <a:t>Topic </a:t>
            </a:r>
            <a:r>
              <a:rPr lang="en-US" sz="2000" dirty="0"/>
              <a:t>names beginning with the dollar sign ($) must be excluded by </a:t>
            </a:r>
            <a:r>
              <a:rPr lang="en-US" sz="2000" dirty="0" smtClean="0"/>
              <a:t>the server </a:t>
            </a:r>
            <a:r>
              <a:rPr lang="en-US" sz="2000" dirty="0"/>
              <a:t>when subscriptions start with wildcard characters (# or +). </a:t>
            </a:r>
            <a:endParaRPr lang="en-US" sz="2000" dirty="0" smtClean="0"/>
          </a:p>
          <a:p>
            <a:pPr lvl="1"/>
            <a:r>
              <a:rPr lang="en-US" sz="2000" dirty="0" smtClean="0"/>
              <a:t>Often</a:t>
            </a:r>
            <a:r>
              <a:rPr lang="en-US" sz="2000" dirty="0"/>
              <a:t>, </a:t>
            </a:r>
            <a:r>
              <a:rPr lang="en-US" sz="2000" dirty="0" smtClean="0"/>
              <a:t>these types </a:t>
            </a:r>
            <a:r>
              <a:rPr lang="en-US" sz="2000" dirty="0"/>
              <a:t>of topic names are utilized for message broker internal statistics. </a:t>
            </a:r>
            <a:r>
              <a:rPr lang="en-US" sz="2000" dirty="0" smtClean="0"/>
              <a:t>So messages </a:t>
            </a:r>
            <a:r>
              <a:rPr lang="en-US" sz="2000" dirty="0"/>
              <a:t>cannot be published to these topics by clients. For example, </a:t>
            </a:r>
            <a:r>
              <a:rPr lang="en-US" sz="2000" dirty="0" smtClean="0"/>
              <a:t>a subscription </a:t>
            </a:r>
            <a:r>
              <a:rPr lang="en-US" sz="2000" dirty="0"/>
              <a:t>to </a:t>
            </a:r>
            <a:r>
              <a:rPr lang="en-US" sz="2000" b="1" dirty="0"/>
              <a:t>+/monitor/Temp </a:t>
            </a:r>
            <a:r>
              <a:rPr lang="en-US" sz="2000" dirty="0"/>
              <a:t>does not receive any messages published </a:t>
            </a:r>
            <a:r>
              <a:rPr lang="en-US" sz="2000" dirty="0" smtClean="0"/>
              <a:t>to </a:t>
            </a:r>
            <a:r>
              <a:rPr lang="en-US" sz="2000" b="1" dirty="0" smtClean="0"/>
              <a:t>$SYS/monitor/Temp</a:t>
            </a:r>
            <a:r>
              <a:rPr lang="en-US" sz="2000" dirty="0"/>
              <a:t>. This topic could be the control channel for </a:t>
            </a:r>
            <a:r>
              <a:rPr lang="en-US" sz="2000" dirty="0" smtClean="0"/>
              <a:t>this temperature </a:t>
            </a:r>
            <a:r>
              <a:rPr lang="en-US" sz="2000" dirty="0"/>
              <a:t>sensor.</a:t>
            </a:r>
          </a:p>
          <a:p>
            <a:pPr lvl="3" algn="just">
              <a:lnSpc>
                <a:spcPct val="150000"/>
              </a:lnSpc>
            </a:pPr>
            <a:endParaRPr lang="en-US" sz="700" dirty="0">
              <a:latin typeface="Comic Sans MS" panose="030F0702030302020204" pitchFamily="66" charset="0"/>
            </a:endParaRPr>
          </a:p>
        </p:txBody>
      </p:sp>
    </p:spTree>
    <p:extLst>
      <p:ext uri="{BB962C8B-B14F-4D97-AF65-F5344CB8AC3E}">
        <p14:creationId xmlns:p14="http://schemas.microsoft.com/office/powerpoint/2010/main" val="267047916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7366" y="381935"/>
            <a:ext cx="10791153" cy="763525"/>
          </a:xfrm>
        </p:spPr>
        <p:txBody>
          <a:bodyPr>
            <a:normAutofit/>
          </a:bodyPr>
          <a:lstStyle/>
          <a:p>
            <a:pPr algn="l"/>
            <a:r>
              <a:rPr lang="en-US" dirty="0" err="1">
                <a:latin typeface="Comic Sans MS" panose="030F0702030302020204" pitchFamily="66" charset="0"/>
              </a:rPr>
              <a:t>IoT</a:t>
            </a:r>
            <a:r>
              <a:rPr lang="en-US" dirty="0">
                <a:latin typeface="Comic Sans MS" panose="030F0702030302020204" pitchFamily="66" charset="0"/>
              </a:rPr>
              <a:t> Application Layer </a:t>
            </a:r>
            <a:r>
              <a:rPr lang="en-US" dirty="0" smtClean="0">
                <a:latin typeface="Comic Sans MS" panose="030F0702030302020204" pitchFamily="66" charset="0"/>
              </a:rPr>
              <a:t>Protocols-MQTT</a:t>
            </a:r>
            <a:endParaRPr lang="en-US" dirty="0">
              <a:latin typeface="Comic Sans MS" panose="030F0702030302020204" pitchFamily="66" charset="0"/>
            </a:endParaRPr>
          </a:p>
        </p:txBody>
      </p:sp>
      <p:sp>
        <p:nvSpPr>
          <p:cNvPr id="3" name="Content Placeholder 2"/>
          <p:cNvSpPr>
            <a:spLocks noGrp="1"/>
          </p:cNvSpPr>
          <p:nvPr>
            <p:ph idx="1"/>
          </p:nvPr>
        </p:nvSpPr>
        <p:spPr>
          <a:xfrm>
            <a:off x="907366" y="1901951"/>
            <a:ext cx="10044332" cy="4428445"/>
          </a:xfrm>
        </p:spPr>
        <p:txBody>
          <a:bodyPr>
            <a:normAutofit/>
          </a:bodyPr>
          <a:lstStyle/>
          <a:p>
            <a:endParaRPr lang="en-US" sz="2400" dirty="0" smtClean="0">
              <a:latin typeface="Comic Sans MS" panose="030F0702030302020204" pitchFamily="66" charset="0"/>
            </a:endParaRPr>
          </a:p>
          <a:p>
            <a:r>
              <a:rPr lang="en-US" sz="2400" dirty="0" smtClean="0">
                <a:latin typeface="Comic Sans MS" panose="030F0702030302020204" pitchFamily="66" charset="0"/>
              </a:rPr>
              <a:t>MQTT is extremely lightweight</a:t>
            </a:r>
          </a:p>
          <a:p>
            <a:pPr lvl="1"/>
            <a:r>
              <a:rPr lang="en-US" sz="2400" dirty="0" smtClean="0">
                <a:latin typeface="Comic Sans MS" panose="030F0702030302020204" pitchFamily="66" charset="0"/>
              </a:rPr>
              <a:t>it takes up almost no space in a device, so that even small devices with very little computing power can use it.</a:t>
            </a:r>
          </a:p>
          <a:p>
            <a:endParaRPr lang="en-US" sz="2400" dirty="0" smtClean="0">
              <a:latin typeface="Comic Sans MS" panose="030F0702030302020204" pitchFamily="66" charset="0"/>
            </a:endParaRPr>
          </a:p>
          <a:p>
            <a:r>
              <a:rPr lang="en-US" dirty="0" smtClean="0"/>
              <a:t>Each </a:t>
            </a:r>
            <a:r>
              <a:rPr lang="en-US" dirty="0"/>
              <a:t>control packet consists of a </a:t>
            </a:r>
            <a:r>
              <a:rPr lang="en-US" dirty="0" smtClean="0">
                <a:solidFill>
                  <a:srgbClr val="00B050"/>
                </a:solidFill>
              </a:rPr>
              <a:t>2-byte </a:t>
            </a:r>
            <a:r>
              <a:rPr lang="en-US" dirty="0">
                <a:solidFill>
                  <a:srgbClr val="00B050"/>
                </a:solidFill>
              </a:rPr>
              <a:t>fixed header with optional variable header fields and optional payload</a:t>
            </a:r>
            <a:r>
              <a:rPr lang="en-US" dirty="0"/>
              <a:t>.</a:t>
            </a:r>
          </a:p>
          <a:p>
            <a:pPr lvl="1"/>
            <a:r>
              <a:rPr lang="en-US" dirty="0" smtClean="0"/>
              <a:t>Note </a:t>
            </a:r>
            <a:r>
              <a:rPr lang="en-US" dirty="0"/>
              <a:t>that a control packet can contain a payload up to 256 MB.</a:t>
            </a:r>
            <a:endParaRPr lang="en-US" sz="2400" dirty="0" smtClean="0">
              <a:latin typeface="Comic Sans MS" panose="030F0702030302020204" pitchFamily="66" charset="0"/>
            </a:endParaRPr>
          </a:p>
        </p:txBody>
      </p:sp>
      <p:sp>
        <p:nvSpPr>
          <p:cNvPr id="4" name="TextBox 3"/>
          <p:cNvSpPr txBox="1"/>
          <p:nvPr/>
        </p:nvSpPr>
        <p:spPr>
          <a:xfrm>
            <a:off x="115910" y="6555481"/>
            <a:ext cx="11477470" cy="307777"/>
          </a:xfrm>
          <a:prstGeom prst="rect">
            <a:avLst/>
          </a:prstGeom>
          <a:noFill/>
        </p:spPr>
        <p:txBody>
          <a:bodyPr wrap="square" rtlCol="0">
            <a:spAutoFit/>
          </a:bodyPr>
          <a:lstStyle/>
          <a:p>
            <a:r>
              <a:rPr lang="en-US" sz="1400" dirty="0"/>
              <a:t>Request-response vs. publish-subscribe, part 1: What's the diff</a:t>
            </a:r>
            <a:r>
              <a:rPr lang="en-US" sz="1400" dirty="0" smtClean="0"/>
              <a:t>? </a:t>
            </a:r>
            <a:r>
              <a:rPr lang="en-US" sz="1400" b="1" dirty="0" smtClean="0"/>
              <a:t>, online available, </a:t>
            </a:r>
            <a:r>
              <a:rPr lang="en-US" sz="1400" dirty="0" smtClean="0">
                <a:hlinkClick r:id="rId3"/>
              </a:rPr>
              <a:t>https</a:t>
            </a:r>
            <a:r>
              <a:rPr lang="en-US" sz="1400" dirty="0">
                <a:hlinkClick r:id="rId3"/>
              </a:rPr>
              <a:t>://blog.opto22.com/optoblog/request-response-vs-pub-sub-part-1</a:t>
            </a:r>
            <a:endParaRPr lang="en-US" sz="1400" dirty="0">
              <a:latin typeface="Comic Sans MS" panose="030F0702030302020204" pitchFamily="66" charset="0"/>
            </a:endParaRPr>
          </a:p>
        </p:txBody>
      </p:sp>
    </p:spTree>
    <p:extLst>
      <p:ext uri="{BB962C8B-B14F-4D97-AF65-F5344CB8AC3E}">
        <p14:creationId xmlns:p14="http://schemas.microsoft.com/office/powerpoint/2010/main" val="369700944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1207" y="3508570"/>
            <a:ext cx="8274570" cy="2620765"/>
          </a:xfrm>
          <a:prstGeom prst="rect">
            <a:avLst/>
          </a:prstGeom>
        </p:spPr>
      </p:pic>
      <p:sp>
        <p:nvSpPr>
          <p:cNvPr id="2" name="Title 1"/>
          <p:cNvSpPr>
            <a:spLocks noGrp="1"/>
          </p:cNvSpPr>
          <p:nvPr>
            <p:ph type="title"/>
          </p:nvPr>
        </p:nvSpPr>
        <p:spPr>
          <a:xfrm>
            <a:off x="700424" y="374901"/>
            <a:ext cx="10791153" cy="763525"/>
          </a:xfrm>
        </p:spPr>
        <p:txBody>
          <a:bodyPr>
            <a:normAutofit/>
          </a:bodyPr>
          <a:lstStyle/>
          <a:p>
            <a:pPr algn="l"/>
            <a:r>
              <a:rPr lang="en-US" dirty="0" err="1">
                <a:latin typeface="Comic Sans MS" panose="030F0702030302020204" pitchFamily="66" charset="0"/>
              </a:rPr>
              <a:t>IoT</a:t>
            </a:r>
            <a:r>
              <a:rPr lang="en-US" dirty="0">
                <a:latin typeface="Comic Sans MS" panose="030F0702030302020204" pitchFamily="66" charset="0"/>
              </a:rPr>
              <a:t> Application Layer </a:t>
            </a:r>
            <a:r>
              <a:rPr lang="en-US" dirty="0" smtClean="0">
                <a:latin typeface="Comic Sans MS" panose="030F0702030302020204" pitchFamily="66" charset="0"/>
              </a:rPr>
              <a:t>Protocols-MQTT</a:t>
            </a:r>
            <a:endParaRPr lang="en-US" dirty="0">
              <a:latin typeface="Comic Sans MS" panose="030F0702030302020204" pitchFamily="66" charset="0"/>
            </a:endParaRPr>
          </a:p>
        </p:txBody>
      </p:sp>
      <p:sp>
        <p:nvSpPr>
          <p:cNvPr id="3" name="Content Placeholder 2"/>
          <p:cNvSpPr>
            <a:spLocks noGrp="1"/>
          </p:cNvSpPr>
          <p:nvPr>
            <p:ph idx="1"/>
          </p:nvPr>
        </p:nvSpPr>
        <p:spPr>
          <a:xfrm>
            <a:off x="802227" y="1582615"/>
            <a:ext cx="9975701" cy="4747781"/>
          </a:xfrm>
        </p:spPr>
        <p:txBody>
          <a:bodyPr>
            <a:noAutofit/>
          </a:bodyPr>
          <a:lstStyle/>
          <a:p>
            <a:pPr algn="just">
              <a:lnSpc>
                <a:spcPct val="150000"/>
              </a:lnSpc>
            </a:pPr>
            <a:r>
              <a:rPr lang="en-US" sz="2400" dirty="0" smtClean="0">
                <a:latin typeface="Comic Sans MS" panose="030F0702030302020204" pitchFamily="66" charset="0"/>
              </a:rPr>
              <a:t>MQTT Message Format</a:t>
            </a:r>
          </a:p>
          <a:p>
            <a:pPr lvl="1"/>
            <a:r>
              <a:rPr lang="en-US" dirty="0"/>
              <a:t>Compared to the </a:t>
            </a:r>
            <a:r>
              <a:rPr lang="en-US" dirty="0" err="1"/>
              <a:t>CoAP</a:t>
            </a:r>
            <a:r>
              <a:rPr lang="en-US" dirty="0"/>
              <a:t> message </a:t>
            </a:r>
            <a:r>
              <a:rPr lang="en-US" dirty="0" smtClean="0"/>
              <a:t>format, MQTT contains </a:t>
            </a:r>
            <a:r>
              <a:rPr lang="en-US" dirty="0"/>
              <a:t>a smaller header of 2 bytes </a:t>
            </a:r>
            <a:r>
              <a:rPr lang="en-US" dirty="0" smtClean="0"/>
              <a:t>compared </a:t>
            </a:r>
            <a:r>
              <a:rPr lang="en-US" dirty="0"/>
              <a:t>to 4 bytes for </a:t>
            </a:r>
            <a:r>
              <a:rPr lang="en-US" dirty="0" err="1"/>
              <a:t>CoAP</a:t>
            </a:r>
            <a:endParaRPr lang="en-US" sz="4000" dirty="0" smtClean="0">
              <a:latin typeface="Comic Sans MS" panose="030F0702030302020204" pitchFamily="66" charset="0"/>
            </a:endParaRPr>
          </a:p>
          <a:p>
            <a:pPr lvl="1" algn="just">
              <a:lnSpc>
                <a:spcPct val="150000"/>
              </a:lnSpc>
            </a:pPr>
            <a:endParaRPr lang="en-US" sz="1800" dirty="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3589242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Comic Sans MS" panose="030F0702030302020204" pitchFamily="66" charset="0"/>
              </a:rPr>
              <a:t>Review of </a:t>
            </a:r>
            <a:r>
              <a:rPr lang="en-US" dirty="0" smtClean="0">
                <a:latin typeface="Comic Sans MS" panose="030F0702030302020204" pitchFamily="66" charset="0"/>
              </a:rPr>
              <a:t>TCP</a:t>
            </a:r>
            <a:endParaRPr lang="en-US" dirty="0"/>
          </a:p>
        </p:txBody>
      </p:sp>
      <p:sp>
        <p:nvSpPr>
          <p:cNvPr id="3" name="Content Placeholder 2"/>
          <p:cNvSpPr>
            <a:spLocks noGrp="1"/>
          </p:cNvSpPr>
          <p:nvPr>
            <p:ph idx="1"/>
          </p:nvPr>
        </p:nvSpPr>
        <p:spPr/>
        <p:txBody>
          <a:bodyPr>
            <a:normAutofit fontScale="92500" lnSpcReduction="20000"/>
          </a:bodyPr>
          <a:lstStyle/>
          <a:p>
            <a:r>
              <a:rPr lang="en-US" dirty="0"/>
              <a:t>With the predominance of human interactions over the Internet, TCP is </a:t>
            </a:r>
            <a:r>
              <a:rPr lang="en-US" dirty="0" smtClean="0"/>
              <a:t>the main </a:t>
            </a:r>
            <a:r>
              <a:rPr lang="en-US" dirty="0"/>
              <a:t>protocol used at the transport </a:t>
            </a:r>
            <a:r>
              <a:rPr lang="en-US" dirty="0" smtClean="0"/>
              <a:t>layer</a:t>
            </a:r>
          </a:p>
          <a:p>
            <a:endParaRPr lang="en-US" dirty="0" smtClean="0"/>
          </a:p>
          <a:p>
            <a:r>
              <a:rPr lang="en-US" dirty="0" smtClean="0"/>
              <a:t>This </a:t>
            </a:r>
            <a:r>
              <a:rPr lang="en-US" dirty="0"/>
              <a:t>is largely due to its </a:t>
            </a:r>
            <a:r>
              <a:rPr lang="en-US" dirty="0" smtClean="0"/>
              <a:t>inherent characteristics</a:t>
            </a:r>
            <a:r>
              <a:rPr lang="en-US" dirty="0"/>
              <a:t>, such as its ability to transport large volumes of data </a:t>
            </a:r>
            <a:r>
              <a:rPr lang="en-US" dirty="0" smtClean="0"/>
              <a:t>into smaller </a:t>
            </a:r>
            <a:r>
              <a:rPr lang="en-US" dirty="0"/>
              <a:t>sets of </a:t>
            </a:r>
            <a:r>
              <a:rPr lang="en-US" dirty="0" smtClean="0"/>
              <a:t>packets</a:t>
            </a:r>
          </a:p>
          <a:p>
            <a:endParaRPr lang="en-US" dirty="0" smtClean="0"/>
          </a:p>
          <a:p>
            <a:r>
              <a:rPr lang="en-US" dirty="0" smtClean="0"/>
              <a:t>In </a:t>
            </a:r>
            <a:r>
              <a:rPr lang="en-US" dirty="0"/>
              <a:t>addition, it ensures reassembly in a </a:t>
            </a:r>
            <a:r>
              <a:rPr lang="en-US" dirty="0" smtClean="0"/>
              <a:t>correct sequence</a:t>
            </a:r>
            <a:r>
              <a:rPr lang="en-US" dirty="0"/>
              <a:t>, flow control and window adjustment, and retransmission of </a:t>
            </a:r>
            <a:r>
              <a:rPr lang="en-US" dirty="0" smtClean="0"/>
              <a:t>lost packets</a:t>
            </a:r>
          </a:p>
          <a:p>
            <a:endParaRPr lang="en-US" dirty="0" smtClean="0"/>
          </a:p>
          <a:p>
            <a:r>
              <a:rPr lang="en-US" dirty="0" smtClean="0"/>
              <a:t>These </a:t>
            </a:r>
            <a:r>
              <a:rPr lang="en-US" dirty="0"/>
              <a:t>benefits occur with the cost of overhead per packet and </a:t>
            </a:r>
            <a:r>
              <a:rPr lang="en-US" dirty="0" smtClean="0"/>
              <a:t>per session</a:t>
            </a:r>
            <a:r>
              <a:rPr lang="en-US" dirty="0"/>
              <a:t>, potentially impacting overall packet per second performances </a:t>
            </a:r>
            <a:r>
              <a:rPr lang="en-US" dirty="0" smtClean="0"/>
              <a:t>and latency</a:t>
            </a:r>
            <a:r>
              <a:rPr lang="en-US" dirty="0"/>
              <a:t>.</a:t>
            </a:r>
          </a:p>
        </p:txBody>
      </p:sp>
      <p:sp>
        <p:nvSpPr>
          <p:cNvPr id="4" name="TextBox 3"/>
          <p:cNvSpPr txBox="1"/>
          <p:nvPr/>
        </p:nvSpPr>
        <p:spPr>
          <a:xfrm>
            <a:off x="115910" y="6534382"/>
            <a:ext cx="11477470" cy="307777"/>
          </a:xfrm>
          <a:prstGeom prst="rect">
            <a:avLst/>
          </a:prstGeom>
          <a:noFill/>
        </p:spPr>
        <p:txBody>
          <a:bodyPr wrap="square" rtlCol="0">
            <a:spAutoFit/>
          </a:bodyPr>
          <a:lstStyle/>
          <a:p>
            <a:r>
              <a:rPr lang="en-US" sz="1400" dirty="0">
                <a:latin typeface="Comic Sans MS" panose="030F0702030302020204" pitchFamily="66" charset="0"/>
              </a:rPr>
              <a:t>* </a:t>
            </a:r>
            <a:r>
              <a:rPr lang="en-US" sz="1400" dirty="0">
                <a:solidFill>
                  <a:srgbClr val="FF0000"/>
                </a:solidFill>
                <a:latin typeface="Comic Sans MS" panose="030F0702030302020204" pitchFamily="66" charset="0"/>
              </a:rPr>
              <a:t>IoT Fundamentals: Networking Technologies, Protocols, and Use Cases for the Internet of Thing</a:t>
            </a:r>
            <a:r>
              <a:rPr lang="en-US" sz="1400" dirty="0">
                <a:latin typeface="Comic Sans MS" panose="030F0702030302020204" pitchFamily="66" charset="0"/>
              </a:rPr>
              <a:t>, Cisco press, 2017</a:t>
            </a:r>
          </a:p>
        </p:txBody>
      </p:sp>
    </p:spTree>
    <p:extLst>
      <p:ext uri="{BB962C8B-B14F-4D97-AF65-F5344CB8AC3E}">
        <p14:creationId xmlns:p14="http://schemas.microsoft.com/office/powerpoint/2010/main" val="116996394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err="1">
                <a:latin typeface="Comic Sans MS" panose="030F0702030302020204" pitchFamily="66" charset="0"/>
              </a:rPr>
              <a:t>IoT</a:t>
            </a:r>
            <a:r>
              <a:rPr lang="en-US" dirty="0">
                <a:latin typeface="Comic Sans MS" panose="030F0702030302020204" pitchFamily="66" charset="0"/>
              </a:rPr>
              <a:t> Application Layer </a:t>
            </a:r>
            <a:r>
              <a:rPr lang="en-US" dirty="0" smtClean="0">
                <a:latin typeface="Comic Sans MS" panose="030F0702030302020204" pitchFamily="66" charset="0"/>
              </a:rPr>
              <a:t>Protocols-MQTT</a:t>
            </a:r>
            <a:endParaRPr lang="en-US" dirty="0">
              <a:latin typeface="Comic Sans MS" panose="030F0702030302020204" pitchFamily="66" charset="0"/>
            </a:endParaRPr>
          </a:p>
        </p:txBody>
      </p:sp>
      <p:sp>
        <p:nvSpPr>
          <p:cNvPr id="3" name="Content Placeholder 2"/>
          <p:cNvSpPr>
            <a:spLocks noGrp="1"/>
          </p:cNvSpPr>
          <p:nvPr>
            <p:ph idx="1"/>
          </p:nvPr>
        </p:nvSpPr>
        <p:spPr>
          <a:xfrm>
            <a:off x="802227" y="1582615"/>
            <a:ext cx="9975701" cy="4747781"/>
          </a:xfrm>
        </p:spPr>
        <p:txBody>
          <a:bodyPr>
            <a:noAutofit/>
          </a:bodyPr>
          <a:lstStyle/>
          <a:p>
            <a:r>
              <a:rPr lang="en-US" dirty="0" smtClean="0"/>
              <a:t>Message Type</a:t>
            </a:r>
          </a:p>
          <a:p>
            <a:pPr lvl="1"/>
            <a:r>
              <a:rPr lang="en-US" dirty="0" smtClean="0"/>
              <a:t> identifies </a:t>
            </a:r>
            <a:r>
              <a:rPr lang="en-US" dirty="0"/>
              <a:t>the kind </a:t>
            </a:r>
            <a:r>
              <a:rPr lang="en-US" dirty="0" smtClean="0"/>
              <a:t>of MQTT </a:t>
            </a:r>
            <a:r>
              <a:rPr lang="en-US" dirty="0"/>
              <a:t>packet within a </a:t>
            </a:r>
            <a:r>
              <a:rPr lang="en-US" dirty="0" smtClean="0"/>
              <a:t>message</a:t>
            </a:r>
          </a:p>
          <a:p>
            <a:pPr lvl="1"/>
            <a:r>
              <a:rPr lang="en-US" dirty="0" smtClean="0"/>
              <a:t>Fourteen </a:t>
            </a:r>
            <a:r>
              <a:rPr lang="en-US" dirty="0"/>
              <a:t>different types of control </a:t>
            </a:r>
            <a:r>
              <a:rPr lang="en-US" dirty="0" smtClean="0"/>
              <a:t>packets are </a:t>
            </a:r>
            <a:r>
              <a:rPr lang="en-US" dirty="0"/>
              <a:t>specified in MQTT version 3.1.1. </a:t>
            </a:r>
            <a:endParaRPr lang="en-US" dirty="0" smtClean="0"/>
          </a:p>
          <a:p>
            <a:pPr lvl="1"/>
            <a:r>
              <a:rPr lang="en-US" dirty="0" smtClean="0"/>
              <a:t>Each </a:t>
            </a:r>
            <a:r>
              <a:rPr lang="en-US" dirty="0"/>
              <a:t>of them has a unique value that </a:t>
            </a:r>
            <a:r>
              <a:rPr lang="en-US" dirty="0" smtClean="0"/>
              <a:t>is coded </a:t>
            </a:r>
            <a:r>
              <a:rPr lang="en-US" dirty="0"/>
              <a:t>into the Message Type field. </a:t>
            </a:r>
            <a:endParaRPr lang="en-US" sz="1800" dirty="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405801032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err="1">
                <a:latin typeface="Comic Sans MS" panose="030F0702030302020204" pitchFamily="66" charset="0"/>
              </a:rPr>
              <a:t>IoT</a:t>
            </a:r>
            <a:r>
              <a:rPr lang="en-US" dirty="0">
                <a:latin typeface="Comic Sans MS" panose="030F0702030302020204" pitchFamily="66" charset="0"/>
              </a:rPr>
              <a:t> Application Layer </a:t>
            </a:r>
            <a:r>
              <a:rPr lang="en-US" dirty="0" smtClean="0">
                <a:latin typeface="Comic Sans MS" panose="030F0702030302020204" pitchFamily="66" charset="0"/>
              </a:rPr>
              <a:t>Protocols-MQTT</a:t>
            </a:r>
            <a:endParaRPr lang="en-US" dirty="0">
              <a:latin typeface="Comic Sans MS" panose="030F0702030302020204" pitchFamily="66" charset="0"/>
            </a:endParaRPr>
          </a:p>
        </p:txBody>
      </p:sp>
      <p:sp>
        <p:nvSpPr>
          <p:cNvPr id="3" name="Content Placeholder 2"/>
          <p:cNvSpPr>
            <a:spLocks noGrp="1"/>
          </p:cNvSpPr>
          <p:nvPr>
            <p:ph idx="1"/>
          </p:nvPr>
        </p:nvSpPr>
        <p:spPr>
          <a:xfrm>
            <a:off x="802227" y="1026827"/>
            <a:ext cx="9975701" cy="5303570"/>
          </a:xfrm>
        </p:spPr>
        <p:txBody>
          <a:bodyPr>
            <a:noAutofit/>
          </a:bodyPr>
          <a:lstStyle/>
          <a:p>
            <a:pPr algn="just">
              <a:lnSpc>
                <a:spcPct val="150000"/>
              </a:lnSpc>
            </a:pPr>
            <a:r>
              <a:rPr lang="en-US" i="1" dirty="0"/>
              <a:t>MQTT Message Types</a:t>
            </a:r>
            <a:endParaRPr lang="en-US" sz="1800" dirty="0">
              <a:latin typeface="Comic Sans MS" panose="030F0702030302020204" pitchFamily="66" charset="0"/>
            </a:endParaRPr>
          </a:p>
        </p:txBody>
      </p:sp>
      <p:sp>
        <p:nvSpPr>
          <p:cNvPr id="4" name="TextBox 3"/>
          <p:cNvSpPr txBox="1"/>
          <p:nvPr/>
        </p:nvSpPr>
        <p:spPr>
          <a:xfrm>
            <a:off x="123406" y="651944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pic>
        <p:nvPicPr>
          <p:cNvPr id="5" name="Picture 4"/>
          <p:cNvPicPr>
            <a:picLocks noChangeAspect="1"/>
          </p:cNvPicPr>
          <p:nvPr/>
        </p:nvPicPr>
        <p:blipFill>
          <a:blip r:embed="rId3"/>
          <a:stretch>
            <a:fillRect/>
          </a:stretch>
        </p:blipFill>
        <p:spPr>
          <a:xfrm>
            <a:off x="2106118" y="1640114"/>
            <a:ext cx="7127823" cy="4944327"/>
          </a:xfrm>
          <a:prstGeom prst="rect">
            <a:avLst/>
          </a:prstGeom>
        </p:spPr>
      </p:pic>
    </p:spTree>
    <p:extLst>
      <p:ext uri="{BB962C8B-B14F-4D97-AF65-F5344CB8AC3E}">
        <p14:creationId xmlns:p14="http://schemas.microsoft.com/office/powerpoint/2010/main" val="124908235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err="1">
                <a:latin typeface="Comic Sans MS" panose="030F0702030302020204" pitchFamily="66" charset="0"/>
              </a:rPr>
              <a:t>IoT</a:t>
            </a:r>
            <a:r>
              <a:rPr lang="en-US" dirty="0">
                <a:latin typeface="Comic Sans MS" panose="030F0702030302020204" pitchFamily="66" charset="0"/>
              </a:rPr>
              <a:t> Application Layer </a:t>
            </a:r>
            <a:r>
              <a:rPr lang="en-US" dirty="0" smtClean="0">
                <a:latin typeface="Comic Sans MS" panose="030F0702030302020204" pitchFamily="66" charset="0"/>
              </a:rPr>
              <a:t>Protocols-MQTT</a:t>
            </a:r>
            <a:endParaRPr lang="en-US" dirty="0">
              <a:latin typeface="Comic Sans MS" panose="030F0702030302020204" pitchFamily="66" charset="0"/>
            </a:endParaRPr>
          </a:p>
        </p:txBody>
      </p:sp>
      <p:sp>
        <p:nvSpPr>
          <p:cNvPr id="3" name="Content Placeholder 2"/>
          <p:cNvSpPr>
            <a:spLocks noGrp="1"/>
          </p:cNvSpPr>
          <p:nvPr>
            <p:ph idx="1"/>
          </p:nvPr>
        </p:nvSpPr>
        <p:spPr>
          <a:xfrm>
            <a:off x="802227" y="1026827"/>
            <a:ext cx="9975701" cy="5303570"/>
          </a:xfrm>
        </p:spPr>
        <p:txBody>
          <a:bodyPr>
            <a:noAutofit/>
          </a:bodyPr>
          <a:lstStyle/>
          <a:p>
            <a:pPr algn="just">
              <a:lnSpc>
                <a:spcPct val="150000"/>
              </a:lnSpc>
            </a:pPr>
            <a:r>
              <a:rPr lang="en-US" i="1" dirty="0"/>
              <a:t>MQTT Message </a:t>
            </a:r>
            <a:r>
              <a:rPr lang="en-US" i="1" dirty="0" smtClean="0"/>
              <a:t>Types</a:t>
            </a:r>
          </a:p>
          <a:p>
            <a:pPr lvl="1"/>
            <a:r>
              <a:rPr lang="en-US" dirty="0"/>
              <a:t>PINGREQ/PINGRESP control packets are used to validate the </a:t>
            </a:r>
            <a:r>
              <a:rPr lang="en-US" dirty="0" smtClean="0"/>
              <a:t>connections between </a:t>
            </a:r>
            <a:r>
              <a:rPr lang="en-US" dirty="0"/>
              <a:t>the client and server. </a:t>
            </a:r>
            <a:endParaRPr lang="en-US" dirty="0" smtClean="0"/>
          </a:p>
          <a:p>
            <a:pPr lvl="2"/>
            <a:r>
              <a:rPr lang="en-US" dirty="0" smtClean="0"/>
              <a:t>Similar </a:t>
            </a:r>
            <a:r>
              <a:rPr lang="en-US" dirty="0"/>
              <a:t>to ICMP pings that are part of IP, </a:t>
            </a:r>
            <a:r>
              <a:rPr lang="en-US" dirty="0" smtClean="0"/>
              <a:t>they are </a:t>
            </a:r>
            <a:r>
              <a:rPr lang="en-US" dirty="0"/>
              <a:t>a sort of </a:t>
            </a:r>
            <a:r>
              <a:rPr lang="en-US" dirty="0" smtClean="0"/>
              <a:t>keep alive </a:t>
            </a:r>
            <a:r>
              <a:rPr lang="en-US" dirty="0"/>
              <a:t>that helps to maintain and check the TCP session.</a:t>
            </a:r>
            <a:endParaRPr lang="en-US" sz="3200" dirty="0">
              <a:latin typeface="Comic Sans MS" panose="030F0702030302020204" pitchFamily="66" charset="0"/>
            </a:endParaRPr>
          </a:p>
        </p:txBody>
      </p:sp>
      <p:sp>
        <p:nvSpPr>
          <p:cNvPr id="4" name="TextBox 3"/>
          <p:cNvSpPr txBox="1"/>
          <p:nvPr/>
        </p:nvSpPr>
        <p:spPr>
          <a:xfrm>
            <a:off x="123406" y="651944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373361745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err="1">
                <a:latin typeface="Comic Sans MS" panose="030F0702030302020204" pitchFamily="66" charset="0"/>
              </a:rPr>
              <a:t>IoT</a:t>
            </a:r>
            <a:r>
              <a:rPr lang="en-US" dirty="0">
                <a:latin typeface="Comic Sans MS" panose="030F0702030302020204" pitchFamily="66" charset="0"/>
              </a:rPr>
              <a:t> Application Layer </a:t>
            </a:r>
            <a:r>
              <a:rPr lang="en-US" dirty="0" smtClean="0">
                <a:latin typeface="Comic Sans MS" panose="030F0702030302020204" pitchFamily="66" charset="0"/>
              </a:rPr>
              <a:t>Protocols-MQTT</a:t>
            </a:r>
            <a:endParaRPr lang="en-US" dirty="0">
              <a:latin typeface="Comic Sans MS" panose="030F0702030302020204" pitchFamily="66" charset="0"/>
            </a:endParaRPr>
          </a:p>
        </p:txBody>
      </p:sp>
      <p:sp>
        <p:nvSpPr>
          <p:cNvPr id="3" name="Content Placeholder 2"/>
          <p:cNvSpPr>
            <a:spLocks noGrp="1"/>
          </p:cNvSpPr>
          <p:nvPr>
            <p:ph idx="1"/>
          </p:nvPr>
        </p:nvSpPr>
        <p:spPr>
          <a:xfrm>
            <a:off x="802227" y="1582615"/>
            <a:ext cx="9975701" cy="4747781"/>
          </a:xfrm>
        </p:spPr>
        <p:txBody>
          <a:bodyPr>
            <a:noAutofit/>
          </a:bodyPr>
          <a:lstStyle/>
          <a:p>
            <a:r>
              <a:rPr lang="en-US" sz="2400" dirty="0" smtClean="0"/>
              <a:t>DUP </a:t>
            </a:r>
            <a:r>
              <a:rPr lang="en-US" sz="2400" dirty="0"/>
              <a:t>(Duplication Flag</a:t>
            </a:r>
            <a:r>
              <a:rPr lang="en-US" sz="2400" dirty="0" smtClean="0"/>
              <a:t>) field:</a:t>
            </a:r>
          </a:p>
          <a:p>
            <a:pPr lvl="1"/>
            <a:r>
              <a:rPr lang="en-US" sz="2400" dirty="0" smtClean="0"/>
              <a:t> </a:t>
            </a:r>
            <a:r>
              <a:rPr lang="en-US" sz="2400" dirty="0"/>
              <a:t>This </a:t>
            </a:r>
            <a:r>
              <a:rPr lang="en-US" sz="2400" dirty="0" smtClean="0"/>
              <a:t>flag, when </a:t>
            </a:r>
            <a:r>
              <a:rPr lang="en-US" sz="2400" dirty="0"/>
              <a:t>set, allows the client to notate that the packet has been sent </a:t>
            </a:r>
            <a:r>
              <a:rPr lang="en-US" sz="2400" dirty="0" smtClean="0"/>
              <a:t>previously, but </a:t>
            </a:r>
            <a:r>
              <a:rPr lang="en-US" sz="2400" dirty="0"/>
              <a:t>an acknowledgement was not received.</a:t>
            </a:r>
          </a:p>
          <a:p>
            <a:endParaRPr lang="en-US" sz="1100" dirty="0" smtClean="0"/>
          </a:p>
          <a:p>
            <a:r>
              <a:rPr lang="en-US" sz="2400" dirty="0" smtClean="0"/>
              <a:t>The </a:t>
            </a:r>
            <a:r>
              <a:rPr lang="en-US" sz="2400" dirty="0" err="1"/>
              <a:t>QoS</a:t>
            </a:r>
            <a:r>
              <a:rPr lang="en-US" sz="2400" dirty="0"/>
              <a:t> header </a:t>
            </a:r>
            <a:r>
              <a:rPr lang="en-US" sz="2400" dirty="0" smtClean="0"/>
              <a:t>field:</a:t>
            </a:r>
          </a:p>
          <a:p>
            <a:pPr lvl="1"/>
            <a:r>
              <a:rPr lang="en-US" sz="2400" dirty="0" smtClean="0"/>
              <a:t> </a:t>
            </a:r>
            <a:r>
              <a:rPr lang="en-US" sz="2400" dirty="0"/>
              <a:t>allows for the selection of three different </a:t>
            </a:r>
            <a:r>
              <a:rPr lang="en-US" sz="2400" dirty="0" err="1"/>
              <a:t>QoS</a:t>
            </a:r>
            <a:r>
              <a:rPr lang="en-US" sz="2400" dirty="0"/>
              <a:t> levels.</a:t>
            </a:r>
          </a:p>
          <a:p>
            <a:endParaRPr lang="en-US" sz="1200" dirty="0" smtClean="0"/>
          </a:p>
          <a:p>
            <a:r>
              <a:rPr lang="en-US" sz="2400" dirty="0" smtClean="0"/>
              <a:t>Retain flag field:</a:t>
            </a:r>
          </a:p>
          <a:p>
            <a:pPr lvl="1"/>
            <a:r>
              <a:rPr lang="en-US" sz="2400" dirty="0" smtClean="0"/>
              <a:t> </a:t>
            </a:r>
            <a:r>
              <a:rPr lang="en-US" sz="2400" dirty="0"/>
              <a:t>Only found in a PUBLISH </a:t>
            </a:r>
            <a:r>
              <a:rPr lang="en-US" sz="2400" dirty="0" smtClean="0"/>
              <a:t>message, </a:t>
            </a:r>
            <a:r>
              <a:rPr lang="en-US" sz="2400" dirty="0"/>
              <a:t>the Retain flag notifies the server to hold onto the message </a:t>
            </a:r>
            <a:r>
              <a:rPr lang="en-US" sz="2400" dirty="0" smtClean="0"/>
              <a:t>data.</a:t>
            </a:r>
          </a:p>
          <a:p>
            <a:pPr lvl="1"/>
            <a:r>
              <a:rPr lang="en-US" sz="2400" dirty="0" smtClean="0"/>
              <a:t>This </a:t>
            </a:r>
            <a:r>
              <a:rPr lang="en-US" sz="2400" dirty="0"/>
              <a:t>allows new subscribers to instantly receive the last known value </a:t>
            </a:r>
            <a:r>
              <a:rPr lang="en-US" sz="2400" dirty="0" smtClean="0"/>
              <a:t>without having </a:t>
            </a:r>
            <a:r>
              <a:rPr lang="en-US" sz="2400" dirty="0"/>
              <a:t>to wait for the next update from the publisher.</a:t>
            </a:r>
            <a:endParaRPr lang="en-US" sz="1600" dirty="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51662976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err="1">
                <a:latin typeface="Comic Sans MS" panose="030F0702030302020204" pitchFamily="66" charset="0"/>
              </a:rPr>
              <a:t>IoT</a:t>
            </a:r>
            <a:r>
              <a:rPr lang="en-US" dirty="0">
                <a:latin typeface="Comic Sans MS" panose="030F0702030302020204" pitchFamily="66" charset="0"/>
              </a:rPr>
              <a:t> Application Layer </a:t>
            </a:r>
            <a:r>
              <a:rPr lang="en-US" dirty="0" smtClean="0">
                <a:latin typeface="Comic Sans MS" panose="030F0702030302020204" pitchFamily="66" charset="0"/>
              </a:rPr>
              <a:t>Protocols-MQTT</a:t>
            </a:r>
            <a:endParaRPr lang="en-US" dirty="0">
              <a:latin typeface="Comic Sans MS" panose="030F0702030302020204" pitchFamily="66" charset="0"/>
            </a:endParaRPr>
          </a:p>
        </p:txBody>
      </p:sp>
      <p:sp>
        <p:nvSpPr>
          <p:cNvPr id="3" name="Content Placeholder 2"/>
          <p:cNvSpPr>
            <a:spLocks noGrp="1"/>
          </p:cNvSpPr>
          <p:nvPr>
            <p:ph idx="1"/>
          </p:nvPr>
        </p:nvSpPr>
        <p:spPr>
          <a:xfrm>
            <a:off x="802227" y="1582615"/>
            <a:ext cx="9975701" cy="4747781"/>
          </a:xfrm>
        </p:spPr>
        <p:txBody>
          <a:bodyPr>
            <a:noAutofit/>
          </a:bodyPr>
          <a:lstStyle/>
          <a:p>
            <a:r>
              <a:rPr lang="en-US" smtClean="0"/>
              <a:t>Remaining Length: </a:t>
            </a:r>
          </a:p>
          <a:p>
            <a:pPr lvl="1"/>
            <a:r>
              <a:rPr lang="en-US" smtClean="0"/>
              <a:t>Specifies the number of bytes in the MQTT packet following this field.</a:t>
            </a:r>
          </a:p>
          <a:p>
            <a:endParaRPr lang="en-US" sz="1600" dirty="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413266162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err="1">
                <a:latin typeface="Comic Sans MS" panose="030F0702030302020204" pitchFamily="66" charset="0"/>
              </a:rPr>
              <a:t>IoT</a:t>
            </a:r>
            <a:r>
              <a:rPr lang="en-US" dirty="0">
                <a:latin typeface="Comic Sans MS" panose="030F0702030302020204" pitchFamily="66" charset="0"/>
              </a:rPr>
              <a:t> Application Layer </a:t>
            </a:r>
            <a:r>
              <a:rPr lang="en-US" dirty="0" smtClean="0">
                <a:latin typeface="Comic Sans MS" panose="030F0702030302020204" pitchFamily="66" charset="0"/>
              </a:rPr>
              <a:t>Protocols-MQTT</a:t>
            </a:r>
            <a:endParaRPr lang="en-US" dirty="0">
              <a:latin typeface="Comic Sans MS" panose="030F0702030302020204" pitchFamily="66" charset="0"/>
            </a:endParaRPr>
          </a:p>
        </p:txBody>
      </p:sp>
      <p:sp>
        <p:nvSpPr>
          <p:cNvPr id="3" name="Content Placeholder 2"/>
          <p:cNvSpPr>
            <a:spLocks noGrp="1"/>
          </p:cNvSpPr>
          <p:nvPr>
            <p:ph idx="1"/>
          </p:nvPr>
        </p:nvSpPr>
        <p:spPr>
          <a:xfrm>
            <a:off x="802227" y="1582615"/>
            <a:ext cx="9975701" cy="4747781"/>
          </a:xfrm>
        </p:spPr>
        <p:txBody>
          <a:bodyPr>
            <a:noAutofit/>
          </a:bodyPr>
          <a:lstStyle/>
          <a:p>
            <a:r>
              <a:rPr lang="en-US" sz="2000" b="1" dirty="0" err="1" smtClean="0"/>
              <a:t>QoS</a:t>
            </a:r>
            <a:r>
              <a:rPr lang="en-US" sz="2000" b="1" dirty="0" smtClean="0"/>
              <a:t> </a:t>
            </a:r>
            <a:r>
              <a:rPr lang="en-US" sz="2000" b="1" dirty="0"/>
              <a:t>0: </a:t>
            </a:r>
            <a:endParaRPr lang="en-US" sz="2000" b="1" dirty="0" smtClean="0"/>
          </a:p>
          <a:p>
            <a:pPr lvl="1"/>
            <a:r>
              <a:rPr lang="en-US" sz="2000" dirty="0" smtClean="0"/>
              <a:t>This </a:t>
            </a:r>
            <a:r>
              <a:rPr lang="en-US" sz="2000" dirty="0"/>
              <a:t>is a best-effort and unacknowledged data service </a:t>
            </a:r>
            <a:r>
              <a:rPr lang="en-US" sz="2000" dirty="0" smtClean="0"/>
              <a:t>referred to </a:t>
            </a:r>
            <a:r>
              <a:rPr lang="en-US" sz="2000" dirty="0"/>
              <a:t>as “at most once” delivery. </a:t>
            </a:r>
            <a:endParaRPr lang="en-US" sz="2000" dirty="0" smtClean="0"/>
          </a:p>
          <a:p>
            <a:pPr lvl="1"/>
            <a:r>
              <a:rPr lang="en-US" sz="2000" dirty="0" smtClean="0"/>
              <a:t>The </a:t>
            </a:r>
            <a:r>
              <a:rPr lang="en-US" sz="2000" dirty="0"/>
              <a:t>publisher sends its message one </a:t>
            </a:r>
            <a:r>
              <a:rPr lang="en-US" sz="2000" dirty="0" smtClean="0"/>
              <a:t>time to </a:t>
            </a:r>
            <a:r>
              <a:rPr lang="en-US" sz="2000" dirty="0"/>
              <a:t>a server, which transmits it once to the subscribers. </a:t>
            </a:r>
            <a:endParaRPr lang="en-US" sz="2000" dirty="0" smtClean="0"/>
          </a:p>
          <a:p>
            <a:pPr lvl="1"/>
            <a:r>
              <a:rPr lang="en-US" sz="2000" dirty="0" smtClean="0"/>
              <a:t>No </a:t>
            </a:r>
            <a:r>
              <a:rPr lang="en-US" sz="2000" dirty="0"/>
              <a:t>response </a:t>
            </a:r>
            <a:r>
              <a:rPr lang="en-US" sz="2000" dirty="0" smtClean="0"/>
              <a:t>is sent </a:t>
            </a:r>
            <a:r>
              <a:rPr lang="en-US" sz="2000" dirty="0"/>
              <a:t>by the receiver, and no retry is performed by the sender</a:t>
            </a:r>
            <a:r>
              <a:rPr lang="en-US" sz="2000" dirty="0" smtClean="0"/>
              <a:t>.</a:t>
            </a:r>
          </a:p>
          <a:p>
            <a:pPr lvl="1"/>
            <a:r>
              <a:rPr lang="en-US" sz="2000" dirty="0" smtClean="0"/>
              <a:t>The message </a:t>
            </a:r>
            <a:r>
              <a:rPr lang="en-US" sz="2000" dirty="0"/>
              <a:t>arrives at the receiver either once or not at all.</a:t>
            </a:r>
          </a:p>
          <a:p>
            <a:endParaRPr lang="en-US" sz="2000" b="1" dirty="0" smtClean="0"/>
          </a:p>
          <a:p>
            <a:r>
              <a:rPr lang="en-US" sz="2000" b="1" dirty="0" err="1" smtClean="0"/>
              <a:t>QoS</a:t>
            </a:r>
            <a:r>
              <a:rPr lang="en-US" sz="2000" b="1" dirty="0" smtClean="0"/>
              <a:t> </a:t>
            </a:r>
            <a:r>
              <a:rPr lang="en-US" sz="2000" b="1" dirty="0"/>
              <a:t>1: </a:t>
            </a:r>
            <a:endParaRPr lang="en-US" sz="2000" b="1" dirty="0" smtClean="0"/>
          </a:p>
          <a:p>
            <a:pPr lvl="1"/>
            <a:r>
              <a:rPr lang="en-US" sz="2000" dirty="0" smtClean="0"/>
              <a:t>This </a:t>
            </a:r>
            <a:r>
              <a:rPr lang="en-US" sz="2000" dirty="0" err="1"/>
              <a:t>QoS</a:t>
            </a:r>
            <a:r>
              <a:rPr lang="en-US" sz="2000" dirty="0"/>
              <a:t> level ensures that the message delivery between </a:t>
            </a:r>
            <a:r>
              <a:rPr lang="en-US" sz="2000" dirty="0" smtClean="0"/>
              <a:t>the publisher </a:t>
            </a:r>
            <a:r>
              <a:rPr lang="en-US" sz="2000" dirty="0"/>
              <a:t>and server and then between the server and subscribers </a:t>
            </a:r>
            <a:r>
              <a:rPr lang="en-US" sz="2000" dirty="0" smtClean="0"/>
              <a:t>occurs at </a:t>
            </a:r>
            <a:r>
              <a:rPr lang="en-US" sz="2000" dirty="0"/>
              <a:t>least once. </a:t>
            </a:r>
            <a:endParaRPr lang="en-US" sz="2000" dirty="0" smtClean="0"/>
          </a:p>
          <a:p>
            <a:pPr lvl="1"/>
            <a:r>
              <a:rPr lang="en-US" sz="2000" dirty="0" smtClean="0"/>
              <a:t>In </a:t>
            </a:r>
            <a:r>
              <a:rPr lang="en-US" sz="2000" dirty="0"/>
              <a:t>PUBLISH and PUBACK packets, a packet identifier </a:t>
            </a:r>
            <a:r>
              <a:rPr lang="en-US" sz="2000" dirty="0" smtClean="0"/>
              <a:t>is included </a:t>
            </a:r>
            <a:r>
              <a:rPr lang="en-US" sz="2000" dirty="0"/>
              <a:t>in the variable header</a:t>
            </a:r>
            <a:r>
              <a:rPr lang="en-US" sz="2000" dirty="0" smtClean="0"/>
              <a:t>.</a:t>
            </a:r>
          </a:p>
          <a:p>
            <a:pPr lvl="1"/>
            <a:r>
              <a:rPr lang="en-US" sz="2000" dirty="0" smtClean="0"/>
              <a:t>If </a:t>
            </a:r>
            <a:r>
              <a:rPr lang="en-US" sz="2000" dirty="0"/>
              <a:t>the message is not acknowledged by </a:t>
            </a:r>
            <a:r>
              <a:rPr lang="en-US" sz="2000" dirty="0" smtClean="0"/>
              <a:t>a PUBACK </a:t>
            </a:r>
            <a:r>
              <a:rPr lang="en-US" sz="2000" dirty="0"/>
              <a:t>packet, it is sent again. </a:t>
            </a:r>
            <a:endParaRPr lang="en-US" sz="2000" dirty="0" smtClean="0"/>
          </a:p>
          <a:p>
            <a:pPr lvl="1"/>
            <a:r>
              <a:rPr lang="en-US" sz="2000" dirty="0" smtClean="0"/>
              <a:t>This </a:t>
            </a:r>
            <a:r>
              <a:rPr lang="en-US" sz="2000" dirty="0"/>
              <a:t>level guarantees “at least </a:t>
            </a:r>
            <a:r>
              <a:rPr lang="en-US" sz="2000" dirty="0" smtClean="0"/>
              <a:t>once” delivery.</a:t>
            </a:r>
            <a:endParaRPr lang="en-US" sz="2000" dirty="0"/>
          </a:p>
        </p:txBody>
      </p:sp>
      <p:sp>
        <p:nvSpPr>
          <p:cNvPr id="4" name="TextBox 3"/>
          <p:cNvSpPr txBox="1"/>
          <p:nvPr/>
        </p:nvSpPr>
        <p:spPr>
          <a:xfrm>
            <a:off x="115910" y="6548447"/>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393258479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err="1">
                <a:latin typeface="Comic Sans MS" panose="030F0702030302020204" pitchFamily="66" charset="0"/>
              </a:rPr>
              <a:t>IoT</a:t>
            </a:r>
            <a:r>
              <a:rPr lang="en-US" dirty="0">
                <a:latin typeface="Comic Sans MS" panose="030F0702030302020204" pitchFamily="66" charset="0"/>
              </a:rPr>
              <a:t> Application Layer </a:t>
            </a:r>
            <a:r>
              <a:rPr lang="en-US" dirty="0" smtClean="0">
                <a:latin typeface="Comic Sans MS" panose="030F0702030302020204" pitchFamily="66" charset="0"/>
              </a:rPr>
              <a:t>Protocols-MQTT</a:t>
            </a:r>
            <a:endParaRPr lang="en-US" dirty="0">
              <a:latin typeface="Comic Sans MS" panose="030F0702030302020204" pitchFamily="66" charset="0"/>
            </a:endParaRPr>
          </a:p>
        </p:txBody>
      </p:sp>
      <p:sp>
        <p:nvSpPr>
          <p:cNvPr id="3" name="Content Placeholder 2"/>
          <p:cNvSpPr>
            <a:spLocks noGrp="1"/>
          </p:cNvSpPr>
          <p:nvPr>
            <p:ph idx="1"/>
          </p:nvPr>
        </p:nvSpPr>
        <p:spPr>
          <a:xfrm>
            <a:off x="802227" y="1582615"/>
            <a:ext cx="9975701" cy="4747781"/>
          </a:xfrm>
        </p:spPr>
        <p:txBody>
          <a:bodyPr>
            <a:noAutofit/>
          </a:bodyPr>
          <a:lstStyle/>
          <a:p>
            <a:r>
              <a:rPr lang="en-US" sz="2400" b="1" dirty="0" err="1" smtClean="0"/>
              <a:t>QoS</a:t>
            </a:r>
            <a:r>
              <a:rPr lang="en-US" sz="2400" b="1" dirty="0" smtClean="0"/>
              <a:t> </a:t>
            </a:r>
            <a:r>
              <a:rPr lang="en-US" sz="2400" b="1" dirty="0"/>
              <a:t>2</a:t>
            </a:r>
            <a:r>
              <a:rPr lang="en-US" sz="2400" b="1" dirty="0" smtClean="0"/>
              <a:t>:</a:t>
            </a:r>
          </a:p>
          <a:p>
            <a:pPr lvl="1"/>
            <a:r>
              <a:rPr lang="en-US" sz="2400" b="1" dirty="0" smtClean="0"/>
              <a:t> </a:t>
            </a:r>
            <a:r>
              <a:rPr lang="en-US" sz="2400" dirty="0"/>
              <a:t>This is the highest </a:t>
            </a:r>
            <a:r>
              <a:rPr lang="en-US" sz="2400" dirty="0" err="1"/>
              <a:t>QoS</a:t>
            </a:r>
            <a:r>
              <a:rPr lang="en-US" sz="2400" dirty="0"/>
              <a:t> level, used when neither loss </a:t>
            </a:r>
            <a:r>
              <a:rPr lang="en-US" sz="2400" dirty="0" smtClean="0"/>
              <a:t>nor duplication </a:t>
            </a:r>
            <a:r>
              <a:rPr lang="en-US" sz="2400" dirty="0"/>
              <a:t>of messages is acceptable. </a:t>
            </a:r>
            <a:endParaRPr lang="en-US" sz="2400" dirty="0" smtClean="0"/>
          </a:p>
          <a:p>
            <a:pPr lvl="1"/>
            <a:r>
              <a:rPr lang="en-US" sz="2400" dirty="0" smtClean="0"/>
              <a:t>There </a:t>
            </a:r>
            <a:r>
              <a:rPr lang="en-US" sz="2400" dirty="0"/>
              <a:t>is an increased </a:t>
            </a:r>
            <a:r>
              <a:rPr lang="en-US" sz="2400" dirty="0" smtClean="0"/>
              <a:t>overhead associated </a:t>
            </a:r>
            <a:r>
              <a:rPr lang="en-US" sz="2400" dirty="0"/>
              <a:t>with this </a:t>
            </a:r>
            <a:r>
              <a:rPr lang="en-US" sz="2400" dirty="0" err="1"/>
              <a:t>QoS</a:t>
            </a:r>
            <a:r>
              <a:rPr lang="en-US" sz="2400" dirty="0"/>
              <a:t> level because each packet contains an </a:t>
            </a:r>
            <a:r>
              <a:rPr lang="en-US" sz="2400" dirty="0" smtClean="0"/>
              <a:t>optional variable </a:t>
            </a:r>
            <a:r>
              <a:rPr lang="en-US" sz="2400" dirty="0"/>
              <a:t>header with a packet identifier. </a:t>
            </a:r>
            <a:endParaRPr lang="en-US" sz="2400" dirty="0" smtClean="0"/>
          </a:p>
          <a:p>
            <a:pPr lvl="1"/>
            <a:r>
              <a:rPr lang="en-US" sz="2400" dirty="0" smtClean="0"/>
              <a:t>Confirming </a:t>
            </a:r>
            <a:r>
              <a:rPr lang="en-US" sz="2400" dirty="0"/>
              <a:t>the receipt of </a:t>
            </a:r>
            <a:r>
              <a:rPr lang="en-US" sz="2400" dirty="0" smtClean="0"/>
              <a:t>a PUBLISH </a:t>
            </a:r>
            <a:r>
              <a:rPr lang="en-US" sz="2400" dirty="0"/>
              <a:t>message requires a two-step acknowledgement process. </a:t>
            </a:r>
            <a:endParaRPr lang="en-US" sz="2400" dirty="0" smtClean="0"/>
          </a:p>
          <a:p>
            <a:pPr lvl="2"/>
            <a:r>
              <a:rPr lang="en-US" sz="1800" dirty="0" smtClean="0"/>
              <a:t>The first </a:t>
            </a:r>
            <a:r>
              <a:rPr lang="en-US" sz="1800" dirty="0"/>
              <a:t>step is done through the PUBLISH/PUBREC packet pair, and </a:t>
            </a:r>
            <a:r>
              <a:rPr lang="en-US" sz="1800" dirty="0" smtClean="0"/>
              <a:t>the second </a:t>
            </a:r>
            <a:r>
              <a:rPr lang="en-US" sz="1800" dirty="0"/>
              <a:t>is achieved with the PUBREL/PUBCOMP packet pair. </a:t>
            </a:r>
            <a:endParaRPr lang="en-US" sz="1800" dirty="0" smtClean="0"/>
          </a:p>
          <a:p>
            <a:pPr lvl="2"/>
            <a:r>
              <a:rPr lang="en-US" sz="1800" dirty="0" smtClean="0"/>
              <a:t>This level </a:t>
            </a:r>
            <a:r>
              <a:rPr lang="en-US" sz="1800" dirty="0"/>
              <a:t>provides a “guaranteed service” known as “exactly once” </a:t>
            </a:r>
            <a:r>
              <a:rPr lang="en-US" sz="1800" dirty="0" smtClean="0"/>
              <a:t>delivery, with </a:t>
            </a:r>
            <a:r>
              <a:rPr lang="en-US" sz="1800" dirty="0"/>
              <a:t>no consideration for the number of retries as long as the message </a:t>
            </a:r>
            <a:r>
              <a:rPr lang="en-US" sz="1800" dirty="0" smtClean="0"/>
              <a:t>is delivered </a:t>
            </a:r>
            <a:r>
              <a:rPr lang="en-US" sz="1800" dirty="0"/>
              <a:t>once.</a:t>
            </a:r>
            <a:endParaRPr lang="en-US" sz="1000" dirty="0">
              <a:latin typeface="Comic Sans MS" panose="030F0702030302020204" pitchFamily="66" charset="0"/>
            </a:endParaRPr>
          </a:p>
        </p:txBody>
      </p:sp>
      <p:sp>
        <p:nvSpPr>
          <p:cNvPr id="4" name="TextBox 3"/>
          <p:cNvSpPr txBox="1"/>
          <p:nvPr/>
        </p:nvSpPr>
        <p:spPr>
          <a:xfrm>
            <a:off x="115910" y="6548447"/>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65796897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err="1">
                <a:latin typeface="Comic Sans MS" panose="030F0702030302020204" pitchFamily="66" charset="0"/>
              </a:rPr>
              <a:t>IoT</a:t>
            </a:r>
            <a:r>
              <a:rPr lang="en-US" dirty="0">
                <a:latin typeface="Comic Sans MS" panose="030F0702030302020204" pitchFamily="66" charset="0"/>
              </a:rPr>
              <a:t> Application Layer </a:t>
            </a:r>
            <a:r>
              <a:rPr lang="en-US" dirty="0" smtClean="0">
                <a:latin typeface="Comic Sans MS" panose="030F0702030302020204" pitchFamily="66" charset="0"/>
              </a:rPr>
              <a:t>Protocols-MQTT</a:t>
            </a:r>
            <a:endParaRPr lang="en-US" dirty="0">
              <a:latin typeface="Comic Sans MS" panose="030F0702030302020204" pitchFamily="66" charset="0"/>
            </a:endParaRPr>
          </a:p>
        </p:txBody>
      </p:sp>
      <p:sp>
        <p:nvSpPr>
          <p:cNvPr id="3" name="Content Placeholder 2"/>
          <p:cNvSpPr>
            <a:spLocks noGrp="1"/>
          </p:cNvSpPr>
          <p:nvPr>
            <p:ph idx="1"/>
          </p:nvPr>
        </p:nvSpPr>
        <p:spPr>
          <a:xfrm>
            <a:off x="802227" y="1582615"/>
            <a:ext cx="9975701" cy="4747781"/>
          </a:xfrm>
        </p:spPr>
        <p:txBody>
          <a:bodyPr>
            <a:noAutofit/>
          </a:bodyPr>
          <a:lstStyle/>
          <a:p>
            <a:r>
              <a:rPr lang="en-US" sz="2400" dirty="0" smtClean="0"/>
              <a:t>The </a:t>
            </a:r>
            <a:r>
              <a:rPr lang="en-US" sz="2400" dirty="0" err="1"/>
              <a:t>QoS</a:t>
            </a:r>
            <a:r>
              <a:rPr lang="en-US" sz="2400" dirty="0"/>
              <a:t> process is symmetric in regard to the roles </a:t>
            </a:r>
            <a:r>
              <a:rPr lang="en-US" sz="2400" dirty="0" smtClean="0"/>
              <a:t>of sender </a:t>
            </a:r>
            <a:r>
              <a:rPr lang="en-US" sz="2400" dirty="0"/>
              <a:t>and receiver, but two separate transactions exist. </a:t>
            </a:r>
            <a:endParaRPr lang="en-US" sz="2400" dirty="0" smtClean="0"/>
          </a:p>
          <a:p>
            <a:pPr lvl="1"/>
            <a:r>
              <a:rPr lang="en-US" sz="2000" dirty="0" smtClean="0"/>
              <a:t>One transaction occurs </a:t>
            </a:r>
            <a:r>
              <a:rPr lang="en-US" sz="2000" dirty="0"/>
              <a:t>between the publishing client and the MQTT server, </a:t>
            </a:r>
            <a:endParaRPr lang="en-US" sz="2000" dirty="0" smtClean="0"/>
          </a:p>
          <a:p>
            <a:pPr lvl="1"/>
            <a:r>
              <a:rPr lang="en-US" sz="2000" dirty="0" smtClean="0"/>
              <a:t>and </a:t>
            </a:r>
            <a:r>
              <a:rPr lang="en-US" sz="2000" dirty="0"/>
              <a:t>the </a:t>
            </a:r>
            <a:r>
              <a:rPr lang="en-US" sz="2000" dirty="0" smtClean="0"/>
              <a:t>other transaction </a:t>
            </a:r>
            <a:r>
              <a:rPr lang="en-US" sz="2000" dirty="0"/>
              <a:t>happens between the MQTT server and the subscribing client</a:t>
            </a:r>
            <a:r>
              <a:rPr lang="en-US" sz="2000" dirty="0" smtClean="0"/>
              <a:t>.</a:t>
            </a:r>
          </a:p>
          <a:p>
            <a:endParaRPr lang="en-US" sz="900" dirty="0" smtClean="0"/>
          </a:p>
          <a:p>
            <a:r>
              <a:rPr lang="en-US" sz="2400" dirty="0" smtClean="0"/>
              <a:t>The </a:t>
            </a:r>
            <a:r>
              <a:rPr lang="en-US" sz="2400" dirty="0"/>
              <a:t>publishing client side sets the </a:t>
            </a:r>
            <a:r>
              <a:rPr lang="en-US" sz="2400" dirty="0" err="1"/>
              <a:t>QoS</a:t>
            </a:r>
            <a:r>
              <a:rPr lang="en-US" sz="2400" dirty="0"/>
              <a:t> level for </a:t>
            </a:r>
            <a:r>
              <a:rPr lang="en-US" sz="2400" dirty="0" smtClean="0"/>
              <a:t>communications to </a:t>
            </a:r>
            <a:r>
              <a:rPr lang="en-US" sz="2400" dirty="0"/>
              <a:t>the MQTT server. </a:t>
            </a:r>
            <a:endParaRPr lang="en-US" sz="2400" dirty="0" smtClean="0"/>
          </a:p>
          <a:p>
            <a:endParaRPr lang="en-US" sz="900" dirty="0" smtClean="0"/>
          </a:p>
          <a:p>
            <a:r>
              <a:rPr lang="en-US" sz="2400" dirty="0" smtClean="0"/>
              <a:t>On </a:t>
            </a:r>
            <a:r>
              <a:rPr lang="en-US" sz="2400" dirty="0"/>
              <a:t>the other side, the client subscriber </a:t>
            </a:r>
            <a:r>
              <a:rPr lang="en-US" sz="2400" dirty="0" smtClean="0"/>
              <a:t>sets the </a:t>
            </a:r>
            <a:r>
              <a:rPr lang="en-US" sz="2400" dirty="0" err="1"/>
              <a:t>QoS</a:t>
            </a:r>
            <a:r>
              <a:rPr lang="en-US" sz="2400" dirty="0"/>
              <a:t> level through the subscription with the MQTT server. </a:t>
            </a:r>
            <a:endParaRPr lang="en-US" sz="2400" dirty="0" smtClean="0"/>
          </a:p>
          <a:p>
            <a:pPr lvl="1"/>
            <a:r>
              <a:rPr lang="en-US" sz="2000" dirty="0" smtClean="0"/>
              <a:t>In </a:t>
            </a:r>
            <a:r>
              <a:rPr lang="en-US" sz="2000" dirty="0"/>
              <a:t>most cases, </a:t>
            </a:r>
            <a:r>
              <a:rPr lang="en-US" sz="2000" dirty="0" err="1"/>
              <a:t>QoS</a:t>
            </a:r>
            <a:r>
              <a:rPr lang="en-US" sz="2000" dirty="0"/>
              <a:t> remains the </a:t>
            </a:r>
            <a:r>
              <a:rPr lang="en-US" sz="2000" dirty="0" smtClean="0"/>
              <a:t>same between </a:t>
            </a:r>
            <a:r>
              <a:rPr lang="en-US" sz="2000" dirty="0"/>
              <a:t>clients and broker end to </a:t>
            </a:r>
            <a:r>
              <a:rPr lang="en-US" sz="2000" dirty="0" smtClean="0"/>
              <a:t>end. </a:t>
            </a:r>
          </a:p>
          <a:p>
            <a:pPr lvl="1"/>
            <a:r>
              <a:rPr lang="en-US" sz="2000" dirty="0" smtClean="0"/>
              <a:t>However</a:t>
            </a:r>
            <a:r>
              <a:rPr lang="en-US" sz="2000" dirty="0"/>
              <a:t>, you should </a:t>
            </a:r>
            <a:r>
              <a:rPr lang="en-US" sz="2000" dirty="0" smtClean="0"/>
              <a:t>be aware </a:t>
            </a:r>
            <a:r>
              <a:rPr lang="en-US" sz="2000" dirty="0"/>
              <a:t>that in some scenarios, </a:t>
            </a:r>
            <a:r>
              <a:rPr lang="en-US" sz="2000" dirty="0" err="1"/>
              <a:t>QoS</a:t>
            </a:r>
            <a:r>
              <a:rPr lang="en-US" sz="2000" dirty="0"/>
              <a:t> levels change and are not </a:t>
            </a:r>
            <a:r>
              <a:rPr lang="en-US" sz="2000" dirty="0" smtClean="0"/>
              <a:t>the same </a:t>
            </a:r>
            <a:r>
              <a:rPr lang="en-US" sz="2000" dirty="0"/>
              <a:t>end to end.</a:t>
            </a:r>
          </a:p>
          <a:p>
            <a:endParaRPr lang="en-US" sz="2400" dirty="0"/>
          </a:p>
        </p:txBody>
      </p:sp>
      <p:sp>
        <p:nvSpPr>
          <p:cNvPr id="4" name="TextBox 3"/>
          <p:cNvSpPr txBox="1"/>
          <p:nvPr/>
        </p:nvSpPr>
        <p:spPr>
          <a:xfrm>
            <a:off x="115910" y="6548447"/>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1133752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003453" y="1889758"/>
            <a:ext cx="7455876" cy="4766606"/>
          </a:xfrm>
          <a:prstGeom prst="rect">
            <a:avLst/>
          </a:prstGeom>
        </p:spPr>
      </p:pic>
      <p:sp>
        <p:nvSpPr>
          <p:cNvPr id="2" name="Title 1"/>
          <p:cNvSpPr>
            <a:spLocks noGrp="1"/>
          </p:cNvSpPr>
          <p:nvPr>
            <p:ph type="title"/>
          </p:nvPr>
        </p:nvSpPr>
        <p:spPr>
          <a:xfrm>
            <a:off x="700424" y="374901"/>
            <a:ext cx="10791153" cy="763525"/>
          </a:xfrm>
        </p:spPr>
        <p:txBody>
          <a:bodyPr>
            <a:normAutofit/>
          </a:bodyPr>
          <a:lstStyle/>
          <a:p>
            <a:pPr algn="l"/>
            <a:r>
              <a:rPr lang="en-US" dirty="0" err="1">
                <a:latin typeface="Comic Sans MS" panose="030F0702030302020204" pitchFamily="66" charset="0"/>
              </a:rPr>
              <a:t>IoT</a:t>
            </a:r>
            <a:r>
              <a:rPr lang="en-US" dirty="0">
                <a:latin typeface="Comic Sans MS" panose="030F0702030302020204" pitchFamily="66" charset="0"/>
              </a:rPr>
              <a:t> Application Layer </a:t>
            </a:r>
            <a:r>
              <a:rPr lang="en-US" dirty="0" smtClean="0">
                <a:latin typeface="Comic Sans MS" panose="030F0702030302020204" pitchFamily="66" charset="0"/>
              </a:rPr>
              <a:t>Protocols-MQTT</a:t>
            </a:r>
            <a:endParaRPr lang="en-US" dirty="0">
              <a:latin typeface="Comic Sans MS" panose="030F0702030302020204" pitchFamily="66" charset="0"/>
            </a:endParaRPr>
          </a:p>
        </p:txBody>
      </p:sp>
      <p:sp>
        <p:nvSpPr>
          <p:cNvPr id="3" name="Content Placeholder 2"/>
          <p:cNvSpPr>
            <a:spLocks noGrp="1"/>
          </p:cNvSpPr>
          <p:nvPr>
            <p:ph idx="1"/>
          </p:nvPr>
        </p:nvSpPr>
        <p:spPr>
          <a:xfrm>
            <a:off x="802227" y="1582615"/>
            <a:ext cx="9975701" cy="4747781"/>
          </a:xfrm>
        </p:spPr>
        <p:txBody>
          <a:bodyPr>
            <a:noAutofit/>
          </a:bodyPr>
          <a:lstStyle/>
          <a:p>
            <a:r>
              <a:rPr lang="en-US" i="1" dirty="0" smtClean="0"/>
              <a:t>MQTT </a:t>
            </a:r>
            <a:r>
              <a:rPr lang="en-US" i="1" dirty="0" err="1"/>
              <a:t>QoS</a:t>
            </a:r>
            <a:r>
              <a:rPr lang="en-US" i="1" dirty="0"/>
              <a:t> Flows</a:t>
            </a:r>
            <a:endParaRPr lang="en-US" dirty="0" smtClean="0"/>
          </a:p>
          <a:p>
            <a:endParaRPr lang="en-US" sz="1000" dirty="0">
              <a:latin typeface="Comic Sans MS" panose="030F0702030302020204" pitchFamily="66" charset="0"/>
            </a:endParaRPr>
          </a:p>
        </p:txBody>
      </p:sp>
      <p:sp>
        <p:nvSpPr>
          <p:cNvPr id="4" name="TextBox 3"/>
          <p:cNvSpPr txBox="1"/>
          <p:nvPr/>
        </p:nvSpPr>
        <p:spPr>
          <a:xfrm>
            <a:off x="115910" y="6548447"/>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146752516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err="1">
                <a:latin typeface="Comic Sans MS" panose="030F0702030302020204" pitchFamily="66" charset="0"/>
              </a:rPr>
              <a:t>IoT</a:t>
            </a:r>
            <a:r>
              <a:rPr lang="en-US" dirty="0">
                <a:latin typeface="Comic Sans MS" panose="030F0702030302020204" pitchFamily="66" charset="0"/>
              </a:rPr>
              <a:t> Application Layer </a:t>
            </a:r>
            <a:r>
              <a:rPr lang="en-US" dirty="0" smtClean="0">
                <a:latin typeface="Comic Sans MS" panose="030F0702030302020204" pitchFamily="66" charset="0"/>
              </a:rPr>
              <a:t>Protocols-MQTT</a:t>
            </a:r>
            <a:endParaRPr lang="en-US" dirty="0">
              <a:latin typeface="Comic Sans MS" panose="030F0702030302020204" pitchFamily="66" charset="0"/>
            </a:endParaRPr>
          </a:p>
        </p:txBody>
      </p:sp>
      <p:sp>
        <p:nvSpPr>
          <p:cNvPr id="3" name="Content Placeholder 2"/>
          <p:cNvSpPr>
            <a:spLocks noGrp="1"/>
          </p:cNvSpPr>
          <p:nvPr>
            <p:ph idx="1"/>
          </p:nvPr>
        </p:nvSpPr>
        <p:spPr>
          <a:xfrm>
            <a:off x="802227" y="1582615"/>
            <a:ext cx="9975701" cy="4747781"/>
          </a:xfrm>
        </p:spPr>
        <p:txBody>
          <a:bodyPr>
            <a:noAutofit/>
          </a:bodyPr>
          <a:lstStyle/>
          <a:p>
            <a:r>
              <a:rPr lang="en-US" sz="2400" dirty="0"/>
              <a:t>MQTT sessions between each client and server consist of four phases</a:t>
            </a:r>
            <a:r>
              <a:rPr lang="en-US" sz="2400" dirty="0" smtClean="0"/>
              <a:t>:</a:t>
            </a:r>
          </a:p>
          <a:p>
            <a:pPr lvl="1"/>
            <a:r>
              <a:rPr lang="en-US" sz="2400" dirty="0" smtClean="0"/>
              <a:t> </a:t>
            </a:r>
            <a:r>
              <a:rPr lang="en-US" sz="2000" dirty="0" smtClean="0"/>
              <a:t>session establishment</a:t>
            </a:r>
            <a:r>
              <a:rPr lang="en-US" sz="2000" dirty="0"/>
              <a:t>, </a:t>
            </a:r>
            <a:endParaRPr lang="en-US" sz="2000" dirty="0" smtClean="0"/>
          </a:p>
          <a:p>
            <a:pPr lvl="1"/>
            <a:r>
              <a:rPr lang="en-US" sz="2000" dirty="0" smtClean="0"/>
              <a:t>authentication</a:t>
            </a:r>
            <a:r>
              <a:rPr lang="en-US" sz="2000" dirty="0"/>
              <a:t>, </a:t>
            </a:r>
            <a:endParaRPr lang="en-US" sz="2000" dirty="0" smtClean="0"/>
          </a:p>
          <a:p>
            <a:pPr lvl="1"/>
            <a:r>
              <a:rPr lang="en-US" sz="2000" dirty="0" smtClean="0"/>
              <a:t>data </a:t>
            </a:r>
            <a:r>
              <a:rPr lang="en-US" sz="2000" dirty="0"/>
              <a:t>exchange, and </a:t>
            </a:r>
            <a:endParaRPr lang="en-US" sz="2000" dirty="0" smtClean="0"/>
          </a:p>
          <a:p>
            <a:pPr lvl="1"/>
            <a:r>
              <a:rPr lang="en-US" sz="2000" dirty="0" smtClean="0"/>
              <a:t>session </a:t>
            </a:r>
            <a:r>
              <a:rPr lang="en-US" sz="2000" dirty="0"/>
              <a:t>termination. </a:t>
            </a:r>
            <a:endParaRPr lang="en-US" sz="2000" dirty="0" smtClean="0"/>
          </a:p>
          <a:p>
            <a:endParaRPr lang="en-US" sz="2400" smtClean="0"/>
          </a:p>
          <a:p>
            <a:r>
              <a:rPr lang="en-US" sz="2400" smtClean="0"/>
              <a:t>Each </a:t>
            </a:r>
            <a:r>
              <a:rPr lang="en-US" sz="2400" dirty="0" smtClean="0"/>
              <a:t>client </a:t>
            </a:r>
            <a:r>
              <a:rPr lang="en-US" sz="2400" dirty="0"/>
              <a:t>connecting to a server has a unique client ID, which allows </a:t>
            </a:r>
            <a:r>
              <a:rPr lang="en-US" sz="2400" dirty="0" smtClean="0"/>
              <a:t>the identification </a:t>
            </a:r>
            <a:r>
              <a:rPr lang="en-US" sz="2400" dirty="0"/>
              <a:t>of the MQTT session between both parties</a:t>
            </a:r>
            <a:r>
              <a:rPr lang="en-US" sz="2400" dirty="0" smtClean="0"/>
              <a:t>.</a:t>
            </a:r>
          </a:p>
          <a:p>
            <a:pPr lvl="1"/>
            <a:r>
              <a:rPr lang="en-US" sz="2400" dirty="0" smtClean="0"/>
              <a:t> </a:t>
            </a:r>
            <a:r>
              <a:rPr lang="en-US" sz="2000" dirty="0"/>
              <a:t>When the server </a:t>
            </a:r>
            <a:r>
              <a:rPr lang="en-US" sz="2000" dirty="0" smtClean="0"/>
              <a:t>is delivering </a:t>
            </a:r>
            <a:r>
              <a:rPr lang="en-US" sz="2000" dirty="0"/>
              <a:t>an application message to more than one client, each client </a:t>
            </a:r>
            <a:r>
              <a:rPr lang="en-US" sz="2000" dirty="0" smtClean="0"/>
              <a:t>is treated </a:t>
            </a:r>
            <a:r>
              <a:rPr lang="en-US" sz="2000" dirty="0"/>
              <a:t>independently.</a:t>
            </a:r>
            <a:endParaRPr lang="en-US" sz="1200" dirty="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1220790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Comic Sans MS" panose="030F0702030302020204" pitchFamily="66" charset="0"/>
              </a:rPr>
              <a:t>Review of </a:t>
            </a:r>
            <a:r>
              <a:rPr lang="en-US" dirty="0" smtClean="0">
                <a:latin typeface="Comic Sans MS" panose="030F0702030302020204" pitchFamily="66" charset="0"/>
              </a:rPr>
              <a:t>UDP</a:t>
            </a:r>
            <a:endParaRPr lang="en-US" dirty="0"/>
          </a:p>
        </p:txBody>
      </p:sp>
      <p:sp>
        <p:nvSpPr>
          <p:cNvPr id="3" name="Content Placeholder 2"/>
          <p:cNvSpPr>
            <a:spLocks noGrp="1"/>
          </p:cNvSpPr>
          <p:nvPr>
            <p:ph idx="1"/>
          </p:nvPr>
        </p:nvSpPr>
        <p:spPr/>
        <p:txBody>
          <a:bodyPr>
            <a:normAutofit fontScale="77500" lnSpcReduction="20000"/>
          </a:bodyPr>
          <a:lstStyle/>
          <a:p>
            <a:r>
              <a:rPr lang="en-US" dirty="0"/>
              <a:t>In contrast, UDP is most often used in the context of network services, </a:t>
            </a:r>
            <a:r>
              <a:rPr lang="en-US" dirty="0" smtClean="0"/>
              <a:t>such</a:t>
            </a:r>
            <a:r>
              <a:rPr lang="en-US" dirty="0"/>
              <a:t> </a:t>
            </a:r>
            <a:r>
              <a:rPr lang="en-US" dirty="0" smtClean="0"/>
              <a:t>as </a:t>
            </a:r>
          </a:p>
          <a:p>
            <a:pPr lvl="1"/>
            <a:r>
              <a:rPr lang="en-US" dirty="0" smtClean="0"/>
              <a:t>Domain </a:t>
            </a:r>
            <a:r>
              <a:rPr lang="en-US" dirty="0"/>
              <a:t>Name System (DNS), </a:t>
            </a:r>
            <a:endParaRPr lang="en-US" dirty="0" smtClean="0"/>
          </a:p>
          <a:p>
            <a:pPr lvl="1"/>
            <a:r>
              <a:rPr lang="en-US" dirty="0" smtClean="0"/>
              <a:t>Network </a:t>
            </a:r>
            <a:r>
              <a:rPr lang="en-US" dirty="0"/>
              <a:t>Time Protocol (NTP</a:t>
            </a:r>
            <a:r>
              <a:rPr lang="en-US" dirty="0" smtClean="0"/>
              <a:t>),</a:t>
            </a:r>
          </a:p>
          <a:p>
            <a:pPr lvl="1"/>
            <a:r>
              <a:rPr lang="en-US" dirty="0" smtClean="0"/>
              <a:t> Simple Network </a:t>
            </a:r>
            <a:r>
              <a:rPr lang="en-US" dirty="0"/>
              <a:t>Management Protocol (SNMP), and </a:t>
            </a:r>
            <a:endParaRPr lang="en-US" dirty="0" smtClean="0"/>
          </a:p>
          <a:p>
            <a:pPr lvl="1"/>
            <a:r>
              <a:rPr lang="en-US" dirty="0" smtClean="0"/>
              <a:t>Dynamic </a:t>
            </a:r>
            <a:r>
              <a:rPr lang="en-US" dirty="0"/>
              <a:t>Host Control </a:t>
            </a:r>
            <a:r>
              <a:rPr lang="en-US" dirty="0" smtClean="0"/>
              <a:t>Protocol (DHCP</a:t>
            </a:r>
            <a:r>
              <a:rPr lang="en-US" dirty="0"/>
              <a:t>), or </a:t>
            </a:r>
            <a:endParaRPr lang="en-US" dirty="0" smtClean="0"/>
          </a:p>
          <a:p>
            <a:pPr lvl="1"/>
            <a:r>
              <a:rPr lang="en-US" dirty="0" smtClean="0"/>
              <a:t>for </a:t>
            </a:r>
            <a:r>
              <a:rPr lang="en-US" dirty="0"/>
              <a:t>real-time data traffic, including voice and video over IP. </a:t>
            </a:r>
            <a:endParaRPr lang="en-US" dirty="0" smtClean="0"/>
          </a:p>
          <a:p>
            <a:endParaRPr lang="en-US" dirty="0" smtClean="0"/>
          </a:p>
          <a:p>
            <a:r>
              <a:rPr lang="en-US" dirty="0" smtClean="0"/>
              <a:t>In these </a:t>
            </a:r>
            <a:r>
              <a:rPr lang="en-US" dirty="0"/>
              <a:t>cases, performance and latency are more important than </a:t>
            </a:r>
            <a:r>
              <a:rPr lang="en-US" dirty="0" smtClean="0"/>
              <a:t>packet retransmissions </a:t>
            </a:r>
            <a:r>
              <a:rPr lang="en-US" dirty="0"/>
              <a:t>because re-sending a lost voice or video packet does not </a:t>
            </a:r>
            <a:r>
              <a:rPr lang="en-US" dirty="0" smtClean="0"/>
              <a:t>add value</a:t>
            </a:r>
            <a:r>
              <a:rPr lang="en-US" dirty="0"/>
              <a:t>. </a:t>
            </a:r>
            <a:endParaRPr lang="en-US" dirty="0" smtClean="0"/>
          </a:p>
          <a:p>
            <a:endParaRPr lang="en-US" dirty="0" smtClean="0"/>
          </a:p>
          <a:p>
            <a:r>
              <a:rPr lang="en-US" dirty="0" smtClean="0"/>
              <a:t>When </a:t>
            </a:r>
            <a:r>
              <a:rPr lang="en-US" dirty="0"/>
              <a:t>the reception of packets must be guaranteed error free, </a:t>
            </a:r>
            <a:r>
              <a:rPr lang="en-US" dirty="0" smtClean="0"/>
              <a:t>the application </a:t>
            </a:r>
            <a:r>
              <a:rPr lang="en-US" dirty="0"/>
              <a:t>layer protocol takes care of that function.</a:t>
            </a:r>
          </a:p>
        </p:txBody>
      </p:sp>
      <p:sp>
        <p:nvSpPr>
          <p:cNvPr id="4" name="TextBox 3"/>
          <p:cNvSpPr txBox="1"/>
          <p:nvPr/>
        </p:nvSpPr>
        <p:spPr>
          <a:xfrm>
            <a:off x="115910" y="6534382"/>
            <a:ext cx="11477470" cy="307777"/>
          </a:xfrm>
          <a:prstGeom prst="rect">
            <a:avLst/>
          </a:prstGeom>
          <a:noFill/>
        </p:spPr>
        <p:txBody>
          <a:bodyPr wrap="square" rtlCol="0">
            <a:spAutoFit/>
          </a:bodyPr>
          <a:lstStyle/>
          <a:p>
            <a:r>
              <a:rPr lang="en-US" sz="1400" dirty="0">
                <a:latin typeface="Comic Sans MS" panose="030F0702030302020204" pitchFamily="66" charset="0"/>
              </a:rPr>
              <a:t>* </a:t>
            </a:r>
            <a:r>
              <a:rPr lang="en-US" sz="1400" dirty="0">
                <a:solidFill>
                  <a:srgbClr val="FF0000"/>
                </a:solidFill>
                <a:latin typeface="Comic Sans MS" panose="030F0702030302020204" pitchFamily="66" charset="0"/>
              </a:rPr>
              <a:t>IoT Fundamentals: Networking Technologies, Protocols, and Use Cases for the Internet of Thing</a:t>
            </a:r>
            <a:r>
              <a:rPr lang="en-US" sz="1400" dirty="0">
                <a:latin typeface="Comic Sans MS" panose="030F0702030302020204" pitchFamily="66" charset="0"/>
              </a:rPr>
              <a:t>, Cisco press, 2017</a:t>
            </a:r>
          </a:p>
        </p:txBody>
      </p:sp>
    </p:spTree>
    <p:extLst>
      <p:ext uri="{BB962C8B-B14F-4D97-AF65-F5344CB8AC3E}">
        <p14:creationId xmlns:p14="http://schemas.microsoft.com/office/powerpoint/2010/main" val="377031025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err="1">
                <a:latin typeface="Comic Sans MS" panose="030F0702030302020204" pitchFamily="66" charset="0"/>
              </a:rPr>
              <a:t>IoT</a:t>
            </a:r>
            <a:r>
              <a:rPr lang="en-US" dirty="0">
                <a:latin typeface="Comic Sans MS" panose="030F0702030302020204" pitchFamily="66" charset="0"/>
              </a:rPr>
              <a:t> Application Layer </a:t>
            </a:r>
            <a:r>
              <a:rPr lang="en-US" dirty="0" smtClean="0">
                <a:latin typeface="Comic Sans MS" panose="030F0702030302020204" pitchFamily="66" charset="0"/>
              </a:rPr>
              <a:t>Protocols- MQTT Security</a:t>
            </a:r>
            <a:endParaRPr lang="en-US" dirty="0">
              <a:latin typeface="Comic Sans MS" panose="030F0702030302020204" pitchFamily="66" charset="0"/>
            </a:endParaRPr>
          </a:p>
        </p:txBody>
      </p:sp>
      <p:sp>
        <p:nvSpPr>
          <p:cNvPr id="3" name="Content Placeholder 2"/>
          <p:cNvSpPr>
            <a:spLocks noGrp="1"/>
          </p:cNvSpPr>
          <p:nvPr>
            <p:ph idx="1"/>
          </p:nvPr>
        </p:nvSpPr>
        <p:spPr>
          <a:xfrm>
            <a:off x="802227" y="1138427"/>
            <a:ext cx="10791153" cy="5191970"/>
          </a:xfrm>
        </p:spPr>
        <p:txBody>
          <a:bodyPr>
            <a:noAutofit/>
          </a:bodyPr>
          <a:lstStyle/>
          <a:p>
            <a:r>
              <a:rPr lang="en-US" dirty="0"/>
              <a:t>Securing MQTT connections through TLS is considered optional because </a:t>
            </a:r>
            <a:r>
              <a:rPr lang="en-US" dirty="0" smtClean="0"/>
              <a:t>it calls </a:t>
            </a:r>
            <a:r>
              <a:rPr lang="en-US" dirty="0"/>
              <a:t>for more resources on constrained nodes. </a:t>
            </a:r>
            <a:endParaRPr lang="en-US" dirty="0" smtClean="0"/>
          </a:p>
          <a:p>
            <a:endParaRPr lang="en-US" dirty="0" smtClean="0"/>
          </a:p>
          <a:p>
            <a:r>
              <a:rPr lang="en-US" dirty="0" smtClean="0"/>
              <a:t>When </a:t>
            </a:r>
            <a:r>
              <a:rPr lang="en-US" dirty="0"/>
              <a:t>TLS is not used, </a:t>
            </a:r>
            <a:r>
              <a:rPr lang="en-US" dirty="0" smtClean="0"/>
              <a:t>the client </a:t>
            </a:r>
            <a:r>
              <a:rPr lang="en-US" dirty="0"/>
              <a:t>sends a clear-text username and password during the </a:t>
            </a:r>
            <a:r>
              <a:rPr lang="en-US" dirty="0" smtClean="0"/>
              <a:t>connection initiation</a:t>
            </a:r>
            <a:r>
              <a:rPr lang="en-US" dirty="0"/>
              <a:t>. </a:t>
            </a:r>
            <a:endParaRPr lang="en-US" dirty="0" smtClean="0"/>
          </a:p>
          <a:p>
            <a:endParaRPr lang="en-US" dirty="0" smtClean="0"/>
          </a:p>
          <a:p>
            <a:r>
              <a:rPr lang="en-US" dirty="0" smtClean="0"/>
              <a:t>MQTT </a:t>
            </a:r>
            <a:r>
              <a:rPr lang="en-US" dirty="0"/>
              <a:t>server implementations may also accept anonymous </a:t>
            </a:r>
            <a:r>
              <a:rPr lang="en-US" dirty="0" smtClean="0"/>
              <a:t>client connections </a:t>
            </a:r>
            <a:r>
              <a:rPr lang="en-US" dirty="0"/>
              <a:t>(with the username/password being “blank”). </a:t>
            </a:r>
            <a:endParaRPr lang="en-US" dirty="0" smtClean="0"/>
          </a:p>
          <a:p>
            <a:pPr lvl="1"/>
            <a:r>
              <a:rPr lang="en-US" sz="2400" dirty="0" smtClean="0"/>
              <a:t>When </a:t>
            </a:r>
            <a:r>
              <a:rPr lang="en-US" sz="2400" dirty="0"/>
              <a:t>TLS </a:t>
            </a:r>
            <a:r>
              <a:rPr lang="en-US" sz="2400" dirty="0" smtClean="0"/>
              <a:t>is implemented</a:t>
            </a:r>
            <a:r>
              <a:rPr lang="en-US" sz="2400" dirty="0"/>
              <a:t>, a client must validate the server certificate for </a:t>
            </a:r>
            <a:r>
              <a:rPr lang="en-US" sz="2400" dirty="0" smtClean="0"/>
              <a:t>proper authentication.</a:t>
            </a:r>
          </a:p>
          <a:p>
            <a:pPr lvl="1"/>
            <a:r>
              <a:rPr lang="en-US" sz="2400" dirty="0" smtClean="0"/>
              <a:t>Client </a:t>
            </a:r>
            <a:r>
              <a:rPr lang="en-US" sz="2400" dirty="0"/>
              <a:t>authentication can also be performed through </a:t>
            </a:r>
            <a:r>
              <a:rPr lang="en-US" sz="2400" dirty="0" smtClean="0"/>
              <a:t>certificate exchanges </a:t>
            </a:r>
            <a:r>
              <a:rPr lang="en-US" sz="2400" dirty="0"/>
              <a:t>with the server, depending on the server configuration</a:t>
            </a:r>
            <a:r>
              <a:rPr lang="en-US" dirty="0"/>
              <a:t>.</a:t>
            </a:r>
            <a:endParaRPr lang="en-US" sz="800" dirty="0">
              <a:latin typeface="Comic Sans MS" panose="030F0702030302020204" pitchFamily="66" charset="0"/>
            </a:endParaRPr>
          </a:p>
        </p:txBody>
      </p:sp>
    </p:spTree>
    <p:extLst>
      <p:ext uri="{BB962C8B-B14F-4D97-AF65-F5344CB8AC3E}">
        <p14:creationId xmlns:p14="http://schemas.microsoft.com/office/powerpoint/2010/main" val="148617165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err="1">
                <a:latin typeface="Comic Sans MS" panose="030F0702030302020204" pitchFamily="66" charset="0"/>
              </a:rPr>
              <a:t>IoT</a:t>
            </a:r>
            <a:r>
              <a:rPr lang="en-US" dirty="0">
                <a:latin typeface="Comic Sans MS" panose="030F0702030302020204" pitchFamily="66" charset="0"/>
              </a:rPr>
              <a:t> Application Layer Protocols</a:t>
            </a:r>
          </a:p>
        </p:txBody>
      </p:sp>
      <p:sp>
        <p:nvSpPr>
          <p:cNvPr id="3" name="Content Placeholder 2"/>
          <p:cNvSpPr>
            <a:spLocks noGrp="1"/>
          </p:cNvSpPr>
          <p:nvPr>
            <p:ph idx="1"/>
          </p:nvPr>
        </p:nvSpPr>
        <p:spPr/>
        <p:txBody>
          <a:bodyPr>
            <a:noAutofit/>
          </a:bodyPr>
          <a:lstStyle/>
          <a:p>
            <a:pPr algn="just">
              <a:lnSpc>
                <a:spcPct val="150000"/>
              </a:lnSpc>
            </a:pPr>
            <a:r>
              <a:rPr lang="en-US" sz="2000" dirty="0" smtClean="0">
                <a:latin typeface="Comic Sans MS" panose="030F0702030302020204" pitchFamily="66" charset="0"/>
              </a:rPr>
              <a:t>MQTT vs HTTP</a:t>
            </a:r>
          </a:p>
          <a:p>
            <a:pPr lvl="1" algn="just">
              <a:lnSpc>
                <a:spcPct val="150000"/>
              </a:lnSpc>
            </a:pPr>
            <a:r>
              <a:rPr lang="en-US" sz="1800" dirty="0">
                <a:latin typeface="Comic Sans MS" panose="030F0702030302020204" pitchFamily="66" charset="0"/>
              </a:rPr>
              <a:t>MQTT is data centric whereas HTTP is document-centric</a:t>
            </a:r>
            <a:r>
              <a:rPr lang="en-US" sz="1800" dirty="0" smtClean="0">
                <a:latin typeface="Comic Sans MS" panose="030F0702030302020204" pitchFamily="66" charset="0"/>
              </a:rPr>
              <a:t>.</a:t>
            </a:r>
          </a:p>
          <a:p>
            <a:pPr lvl="1" algn="just">
              <a:lnSpc>
                <a:spcPct val="150000"/>
              </a:lnSpc>
            </a:pPr>
            <a:r>
              <a:rPr lang="en-US" sz="1800" dirty="0">
                <a:latin typeface="Comic Sans MS" panose="030F0702030302020204" pitchFamily="66" charset="0"/>
              </a:rPr>
              <a:t>HTTP is request-response protocol for client-server computing and not always optimized for mobile devices.</a:t>
            </a:r>
            <a:r>
              <a:rPr lang="en-US" sz="1800" dirty="0" smtClean="0">
                <a:latin typeface="Comic Sans MS" panose="030F0702030302020204" pitchFamily="66" charset="0"/>
              </a:rPr>
              <a:t> Whereas MQTT is lightweight protocol </a:t>
            </a:r>
            <a:r>
              <a:rPr lang="en-US" sz="1800" dirty="0">
                <a:latin typeface="Comic Sans MS" panose="030F0702030302020204" pitchFamily="66" charset="0"/>
              </a:rPr>
              <a:t>(MQTT transfers data as a byte array) and publish/subscribe model, which makes it perfect for resource-constrained devices and help to save </a:t>
            </a:r>
            <a:r>
              <a:rPr lang="en-US" sz="1800" dirty="0" smtClean="0">
                <a:latin typeface="Comic Sans MS" panose="030F0702030302020204" pitchFamily="66" charset="0"/>
              </a:rPr>
              <a:t>battery.</a:t>
            </a:r>
          </a:p>
          <a:p>
            <a:pPr lvl="1" algn="just">
              <a:lnSpc>
                <a:spcPct val="150000"/>
              </a:lnSpc>
            </a:pPr>
            <a:r>
              <a:rPr lang="en-US" sz="1800" dirty="0" smtClean="0">
                <a:latin typeface="Comic Sans MS" panose="030F0702030302020204" pitchFamily="66" charset="0"/>
              </a:rPr>
              <a:t>MQTT </a:t>
            </a:r>
            <a:r>
              <a:rPr lang="en-US" sz="1800" dirty="0">
                <a:latin typeface="Comic Sans MS" panose="030F0702030302020204" pitchFamily="66" charset="0"/>
              </a:rPr>
              <a:t>has pretty short specification. There are only CONNECT, PUBLISH, SUBSCRIBE, UNSUBSCRIBE and DISCONNECT types that are significant for developers. Whereas HTTP specifications are much </a:t>
            </a:r>
            <a:r>
              <a:rPr lang="en-US" sz="1800" dirty="0" smtClean="0">
                <a:latin typeface="Comic Sans MS" panose="030F0702030302020204" pitchFamily="66" charset="0"/>
              </a:rPr>
              <a:t>longer.</a:t>
            </a:r>
          </a:p>
          <a:p>
            <a:pPr lvl="1" algn="just">
              <a:lnSpc>
                <a:spcPct val="150000"/>
              </a:lnSpc>
            </a:pPr>
            <a:r>
              <a:rPr lang="en-US" sz="1800" dirty="0" smtClean="0">
                <a:latin typeface="Comic Sans MS" panose="030F0702030302020204" pitchFamily="66" charset="0"/>
              </a:rPr>
              <a:t>MQTT </a:t>
            </a:r>
            <a:r>
              <a:rPr lang="en-US" sz="1800" dirty="0">
                <a:latin typeface="Comic Sans MS" panose="030F0702030302020204" pitchFamily="66" charset="0"/>
              </a:rPr>
              <a:t>has a very short message header and the smallest packet message size of 2 </a:t>
            </a:r>
            <a:r>
              <a:rPr lang="en-US" sz="1800" dirty="0" smtClean="0">
                <a:latin typeface="Comic Sans MS" panose="030F0702030302020204" pitchFamily="66" charset="0"/>
              </a:rPr>
              <a:t>bytes</a:t>
            </a:r>
            <a:endParaRPr lang="en-US" sz="1800" dirty="0">
              <a:latin typeface="Comic Sans MS" panose="030F0702030302020204" pitchFamily="66" charset="0"/>
            </a:endParaRPr>
          </a:p>
          <a:p>
            <a:pPr lvl="1" algn="just">
              <a:lnSpc>
                <a:spcPct val="150000"/>
              </a:lnSpc>
            </a:pPr>
            <a:endParaRPr lang="en-US" sz="2000" dirty="0">
              <a:latin typeface="Comic Sans MS" panose="030F0702030302020204" pitchFamily="66" charset="0"/>
            </a:endParaRPr>
          </a:p>
          <a:p>
            <a:pPr lvl="1" algn="just">
              <a:lnSpc>
                <a:spcPct val="150000"/>
              </a:lnSpc>
            </a:pPr>
            <a:endParaRPr lang="en-US" sz="2000" dirty="0" smtClean="0">
              <a:latin typeface="Comic Sans MS" panose="030F0702030302020204" pitchFamily="66" charset="0"/>
            </a:endParaRPr>
          </a:p>
          <a:p>
            <a:pPr lvl="1" algn="just">
              <a:lnSpc>
                <a:spcPct val="150000"/>
              </a:lnSpc>
            </a:pPr>
            <a:endParaRPr lang="en-US" sz="2000" dirty="0" smtClean="0">
              <a:latin typeface="Comic Sans MS" panose="030F0702030302020204" pitchFamily="66" charset="0"/>
            </a:endParaRPr>
          </a:p>
        </p:txBody>
      </p:sp>
      <p:sp>
        <p:nvSpPr>
          <p:cNvPr id="4" name="TextBox 3"/>
          <p:cNvSpPr txBox="1"/>
          <p:nvPr/>
        </p:nvSpPr>
        <p:spPr>
          <a:xfrm>
            <a:off x="115910" y="6499673"/>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3"/>
              </a:rPr>
              <a:t>https://medium.com/mqtt-buddy/mqtt-vs-http-which-one-is-the-best-for-iot-c868169b3105</a:t>
            </a:r>
            <a:endParaRPr lang="en-US" sz="1600" dirty="0">
              <a:latin typeface="Comic Sans MS" panose="030F0702030302020204" pitchFamily="66" charset="0"/>
            </a:endParaRPr>
          </a:p>
        </p:txBody>
      </p:sp>
    </p:spTree>
    <p:extLst>
      <p:ext uri="{BB962C8B-B14F-4D97-AF65-F5344CB8AC3E}">
        <p14:creationId xmlns:p14="http://schemas.microsoft.com/office/powerpoint/2010/main" val="158058603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err="1">
                <a:latin typeface="Comic Sans MS" panose="030F0702030302020204" pitchFamily="66" charset="0"/>
              </a:rPr>
              <a:t>IoT</a:t>
            </a:r>
            <a:r>
              <a:rPr lang="en-US" dirty="0">
                <a:latin typeface="Comic Sans MS" panose="030F0702030302020204" pitchFamily="66" charset="0"/>
              </a:rPr>
              <a:t> Application Layer Protocols</a:t>
            </a:r>
          </a:p>
        </p:txBody>
      </p:sp>
      <p:sp>
        <p:nvSpPr>
          <p:cNvPr id="3" name="Content Placeholder 2"/>
          <p:cNvSpPr>
            <a:spLocks noGrp="1"/>
          </p:cNvSpPr>
          <p:nvPr>
            <p:ph idx="1"/>
          </p:nvPr>
        </p:nvSpPr>
        <p:spPr/>
        <p:txBody>
          <a:bodyPr>
            <a:noAutofit/>
          </a:bodyPr>
          <a:lstStyle/>
          <a:p>
            <a:pPr algn="just">
              <a:lnSpc>
                <a:spcPct val="150000"/>
              </a:lnSpc>
            </a:pPr>
            <a:r>
              <a:rPr lang="en-US" sz="1800" dirty="0" smtClean="0">
                <a:latin typeface="Comic Sans MS" panose="030F0702030302020204" pitchFamily="66" charset="0"/>
              </a:rPr>
              <a:t>MQTT vs HTTP</a:t>
            </a:r>
          </a:p>
          <a:p>
            <a:pPr lvl="1" algn="just">
              <a:lnSpc>
                <a:spcPct val="150000"/>
              </a:lnSpc>
            </a:pPr>
            <a:r>
              <a:rPr lang="en-US" sz="1800" dirty="0" smtClean="0">
                <a:latin typeface="Comic Sans MS" panose="030F0702030302020204" pitchFamily="66" charset="0"/>
              </a:rPr>
              <a:t>According </a:t>
            </a:r>
            <a:r>
              <a:rPr lang="en-US" sz="1800" dirty="0">
                <a:latin typeface="Comic Sans MS" panose="030F0702030302020204" pitchFamily="66" charset="0"/>
              </a:rPr>
              <a:t>to measurements in 3G networks, throughput of MQTT is 93 times faster than </a:t>
            </a:r>
            <a:r>
              <a:rPr lang="en-US" sz="1800" dirty="0" smtClean="0">
                <a:latin typeface="Comic Sans MS" panose="030F0702030302020204" pitchFamily="66" charset="0"/>
              </a:rPr>
              <a:t>HTTP’s.</a:t>
            </a:r>
          </a:p>
          <a:p>
            <a:pPr lvl="1" algn="just">
              <a:lnSpc>
                <a:spcPct val="150000"/>
              </a:lnSpc>
            </a:pPr>
            <a:r>
              <a:rPr lang="en-US" sz="1800" dirty="0" smtClean="0">
                <a:latin typeface="Comic Sans MS" panose="030F0702030302020204" pitchFamily="66" charset="0"/>
              </a:rPr>
              <a:t>Besides</a:t>
            </a:r>
            <a:r>
              <a:rPr lang="en-US" sz="1800" dirty="0">
                <a:latin typeface="Comic Sans MS" panose="030F0702030302020204" pitchFamily="66" charset="0"/>
              </a:rPr>
              <a:t>, in comparison to HTTP, MQTT Protocol ensures high delivery guarantees. There are 3 levels of Quality of Services:</a:t>
            </a:r>
          </a:p>
          <a:p>
            <a:pPr lvl="2" algn="just">
              <a:lnSpc>
                <a:spcPct val="150000"/>
              </a:lnSpc>
            </a:pPr>
            <a:r>
              <a:rPr lang="en-US" sz="1800" dirty="0" smtClean="0">
                <a:latin typeface="Comic Sans MS" panose="030F0702030302020204" pitchFamily="66" charset="0"/>
              </a:rPr>
              <a:t> </a:t>
            </a:r>
            <a:r>
              <a:rPr lang="en-US" sz="1800" dirty="0">
                <a:latin typeface="Comic Sans MS" panose="030F0702030302020204" pitchFamily="66" charset="0"/>
              </a:rPr>
              <a:t>at most once: guarantees a best effort delivery.</a:t>
            </a:r>
          </a:p>
          <a:p>
            <a:pPr lvl="2" algn="just">
              <a:lnSpc>
                <a:spcPct val="150000"/>
              </a:lnSpc>
            </a:pPr>
            <a:r>
              <a:rPr lang="en-US" sz="1800" dirty="0" smtClean="0">
                <a:latin typeface="Comic Sans MS" panose="030F0702030302020204" pitchFamily="66" charset="0"/>
              </a:rPr>
              <a:t>at </a:t>
            </a:r>
            <a:r>
              <a:rPr lang="en-US" sz="1800" dirty="0">
                <a:latin typeface="Comic Sans MS" panose="030F0702030302020204" pitchFamily="66" charset="0"/>
              </a:rPr>
              <a:t>least once: guaranteed that a message will be delivered at least once. But the message can also be delivered more than once.</a:t>
            </a:r>
          </a:p>
          <a:p>
            <a:pPr lvl="2" algn="just">
              <a:lnSpc>
                <a:spcPct val="150000"/>
              </a:lnSpc>
            </a:pPr>
            <a:r>
              <a:rPr lang="en-US" sz="1800" dirty="0" smtClean="0">
                <a:latin typeface="Comic Sans MS" panose="030F0702030302020204" pitchFamily="66" charset="0"/>
              </a:rPr>
              <a:t>exactly </a:t>
            </a:r>
            <a:r>
              <a:rPr lang="en-US" sz="1800" dirty="0">
                <a:latin typeface="Comic Sans MS" panose="030F0702030302020204" pitchFamily="66" charset="0"/>
              </a:rPr>
              <a:t>once: guarantees that each message is received only once by the counterpart</a:t>
            </a:r>
          </a:p>
          <a:p>
            <a:pPr lvl="1" algn="just">
              <a:lnSpc>
                <a:spcPct val="150000"/>
              </a:lnSpc>
            </a:pPr>
            <a:endParaRPr lang="en-US" sz="1800" dirty="0">
              <a:latin typeface="Comic Sans MS" panose="030F0702030302020204" pitchFamily="66" charset="0"/>
            </a:endParaRPr>
          </a:p>
          <a:p>
            <a:pPr lvl="1" algn="just">
              <a:lnSpc>
                <a:spcPct val="150000"/>
              </a:lnSpc>
            </a:pPr>
            <a:endParaRPr lang="en-US" sz="1800" dirty="0">
              <a:latin typeface="Comic Sans MS" panose="030F0702030302020204" pitchFamily="66" charset="0"/>
            </a:endParaRPr>
          </a:p>
          <a:p>
            <a:pPr lvl="1" algn="just">
              <a:lnSpc>
                <a:spcPct val="150000"/>
              </a:lnSpc>
            </a:pPr>
            <a:endParaRPr lang="en-US" sz="1800" dirty="0" smtClean="0">
              <a:latin typeface="Comic Sans MS" panose="030F0702030302020204" pitchFamily="66" charset="0"/>
            </a:endParaRPr>
          </a:p>
          <a:p>
            <a:pPr lvl="1" algn="just">
              <a:lnSpc>
                <a:spcPct val="150000"/>
              </a:lnSpc>
            </a:pPr>
            <a:endParaRPr lang="en-US" sz="1800" dirty="0" smtClean="0">
              <a:latin typeface="Comic Sans MS" panose="030F0702030302020204" pitchFamily="66" charset="0"/>
            </a:endParaRPr>
          </a:p>
        </p:txBody>
      </p:sp>
      <p:sp>
        <p:nvSpPr>
          <p:cNvPr id="4" name="TextBox 3"/>
          <p:cNvSpPr txBox="1"/>
          <p:nvPr/>
        </p:nvSpPr>
        <p:spPr>
          <a:xfrm>
            <a:off x="115910" y="6499673"/>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3"/>
              </a:rPr>
              <a:t>https://medium.com/mqtt-buddy/mqtt-vs-http-which-one-is-the-best-for-iot-c868169b3105</a:t>
            </a:r>
            <a:endParaRPr lang="en-US" sz="1600" dirty="0">
              <a:latin typeface="Comic Sans MS" panose="030F0702030302020204" pitchFamily="66" charset="0"/>
            </a:endParaRPr>
          </a:p>
        </p:txBody>
      </p:sp>
    </p:spTree>
    <p:extLst>
      <p:ext uri="{BB962C8B-B14F-4D97-AF65-F5344CB8AC3E}">
        <p14:creationId xmlns:p14="http://schemas.microsoft.com/office/powerpoint/2010/main" val="302019856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err="1">
                <a:latin typeface="Comic Sans MS" panose="030F0702030302020204" pitchFamily="66" charset="0"/>
              </a:rPr>
              <a:t>IoT</a:t>
            </a:r>
            <a:r>
              <a:rPr lang="en-US" dirty="0">
                <a:latin typeface="Comic Sans MS" panose="030F0702030302020204" pitchFamily="66" charset="0"/>
              </a:rPr>
              <a:t> Application Layer Protocols</a:t>
            </a:r>
          </a:p>
        </p:txBody>
      </p:sp>
      <p:sp>
        <p:nvSpPr>
          <p:cNvPr id="3" name="Content Placeholder 2"/>
          <p:cNvSpPr>
            <a:spLocks noGrp="1"/>
          </p:cNvSpPr>
          <p:nvPr>
            <p:ph idx="1"/>
          </p:nvPr>
        </p:nvSpPr>
        <p:spPr>
          <a:xfrm>
            <a:off x="802227" y="1308295"/>
            <a:ext cx="10791153" cy="5022101"/>
          </a:xfrm>
        </p:spPr>
        <p:txBody>
          <a:bodyPr>
            <a:noAutofit/>
          </a:bodyPr>
          <a:lstStyle/>
          <a:p>
            <a:pPr algn="just">
              <a:lnSpc>
                <a:spcPct val="150000"/>
              </a:lnSpc>
            </a:pPr>
            <a:r>
              <a:rPr lang="en-US" sz="2000" dirty="0" smtClean="0">
                <a:latin typeface="Comic Sans MS" panose="030F0702030302020204" pitchFamily="66" charset="0"/>
              </a:rPr>
              <a:t>MQTT vs HTTP</a:t>
            </a:r>
          </a:p>
        </p:txBody>
      </p:sp>
      <p:sp>
        <p:nvSpPr>
          <p:cNvPr id="4" name="TextBox 3"/>
          <p:cNvSpPr txBox="1"/>
          <p:nvPr/>
        </p:nvSpPr>
        <p:spPr>
          <a:xfrm>
            <a:off x="115910" y="6499673"/>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3"/>
              </a:rPr>
              <a:t>https://iotdunia.com/mqtt-and-http/</a:t>
            </a:r>
            <a:endParaRPr lang="en-US" sz="1600" dirty="0">
              <a:latin typeface="Comic Sans MS" panose="030F0702030302020204" pitchFamily="66"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601061334"/>
              </p:ext>
            </p:extLst>
          </p:nvPr>
        </p:nvGraphicFramePr>
        <p:xfrm>
          <a:off x="700424" y="1778633"/>
          <a:ext cx="11171676" cy="4721040"/>
        </p:xfrm>
        <a:graphic>
          <a:graphicData uri="http://schemas.openxmlformats.org/drawingml/2006/table">
            <a:tbl>
              <a:tblPr firstRow="1" bandRow="1">
                <a:tableStyleId>{5C22544A-7EE6-4342-B048-85BDC9FD1C3A}</a:tableStyleId>
              </a:tblPr>
              <a:tblGrid>
                <a:gridCol w="3723892">
                  <a:extLst>
                    <a:ext uri="{9D8B030D-6E8A-4147-A177-3AD203B41FA5}">
                      <a16:colId xmlns:a16="http://schemas.microsoft.com/office/drawing/2014/main" val="20000"/>
                    </a:ext>
                  </a:extLst>
                </a:gridCol>
                <a:gridCol w="3723892">
                  <a:extLst>
                    <a:ext uri="{9D8B030D-6E8A-4147-A177-3AD203B41FA5}">
                      <a16:colId xmlns:a16="http://schemas.microsoft.com/office/drawing/2014/main" val="20001"/>
                    </a:ext>
                  </a:extLst>
                </a:gridCol>
                <a:gridCol w="3723892">
                  <a:extLst>
                    <a:ext uri="{9D8B030D-6E8A-4147-A177-3AD203B41FA5}">
                      <a16:colId xmlns:a16="http://schemas.microsoft.com/office/drawing/2014/main" val="20002"/>
                    </a:ext>
                  </a:extLst>
                </a:gridCol>
              </a:tblGrid>
              <a:tr h="350100">
                <a:tc>
                  <a:txBody>
                    <a:bodyPr/>
                    <a:lstStyle/>
                    <a:p>
                      <a:pPr algn="l" fontAlgn="ctr"/>
                      <a:r>
                        <a:rPr lang="en-US" sz="1000" b="1" dirty="0">
                          <a:effectLst/>
                          <a:latin typeface="Comic Sans MS" panose="030F0702030302020204" pitchFamily="66" charset="0"/>
                        </a:rPr>
                        <a:t>Features</a:t>
                      </a:r>
                    </a:p>
                  </a:txBody>
                  <a:tcPr marL="76200" marR="76200" marT="76200" marB="76200" anchor="ctr"/>
                </a:tc>
                <a:tc>
                  <a:txBody>
                    <a:bodyPr/>
                    <a:lstStyle/>
                    <a:p>
                      <a:pPr algn="l" fontAlgn="ctr"/>
                      <a:r>
                        <a:rPr lang="en-US" sz="1000" b="1" dirty="0" smtClean="0">
                          <a:effectLst/>
                          <a:latin typeface="Comic Sans MS" panose="030F0702030302020204" pitchFamily="66" charset="0"/>
                        </a:rPr>
                        <a:t>MQTT</a:t>
                      </a:r>
                      <a:endParaRPr lang="en-US" sz="1000" b="1" dirty="0">
                        <a:effectLst/>
                        <a:latin typeface="Comic Sans MS" panose="030F0702030302020204" pitchFamily="66" charset="0"/>
                      </a:endParaRPr>
                    </a:p>
                  </a:txBody>
                  <a:tcPr marL="76200" marR="76200" marT="76200" marB="76200" anchor="ctr"/>
                </a:tc>
                <a:tc>
                  <a:txBody>
                    <a:bodyPr/>
                    <a:lstStyle/>
                    <a:p>
                      <a:pPr algn="l" fontAlgn="ctr"/>
                      <a:r>
                        <a:rPr lang="en-US" sz="1000" b="1" dirty="0">
                          <a:effectLst/>
                          <a:latin typeface="Comic Sans MS" panose="030F0702030302020204" pitchFamily="66" charset="0"/>
                        </a:rPr>
                        <a:t>HTTP</a:t>
                      </a:r>
                    </a:p>
                  </a:txBody>
                  <a:tcPr marL="76200" marR="76200" marT="76200" marB="76200" anchor="ctr"/>
                </a:tc>
                <a:extLst>
                  <a:ext uri="{0D108BD9-81ED-4DB2-BD59-A6C34878D82A}">
                    <a16:rowId xmlns:a16="http://schemas.microsoft.com/office/drawing/2014/main" val="10000"/>
                  </a:ext>
                </a:extLst>
              </a:tr>
              <a:tr h="350100">
                <a:tc>
                  <a:txBody>
                    <a:bodyPr/>
                    <a:lstStyle/>
                    <a:p>
                      <a:pPr algn="l" fontAlgn="t"/>
                      <a:r>
                        <a:rPr lang="en-US" sz="1200">
                          <a:effectLst/>
                          <a:latin typeface="Comic Sans MS" panose="030F0702030302020204" pitchFamily="66" charset="0"/>
                        </a:rPr>
                        <a:t>Full form</a:t>
                      </a:r>
                    </a:p>
                  </a:txBody>
                  <a:tcPr marL="76200" marR="76200" marT="76200" marB="76200"/>
                </a:tc>
                <a:tc>
                  <a:txBody>
                    <a:bodyPr/>
                    <a:lstStyle/>
                    <a:p>
                      <a:pPr algn="l" fontAlgn="t"/>
                      <a:r>
                        <a:rPr lang="en-US" sz="1200">
                          <a:effectLst/>
                          <a:latin typeface="Comic Sans MS" panose="030F0702030302020204" pitchFamily="66" charset="0"/>
                        </a:rPr>
                        <a:t>Message Queue Telemetry Transport</a:t>
                      </a:r>
                    </a:p>
                  </a:txBody>
                  <a:tcPr marL="76200" marR="76200" marT="76200" marB="76200"/>
                </a:tc>
                <a:tc>
                  <a:txBody>
                    <a:bodyPr/>
                    <a:lstStyle/>
                    <a:p>
                      <a:pPr algn="l" fontAlgn="t"/>
                      <a:r>
                        <a:rPr lang="en-US" sz="1200">
                          <a:effectLst/>
                          <a:latin typeface="Comic Sans MS" panose="030F0702030302020204" pitchFamily="66" charset="0"/>
                        </a:rPr>
                        <a:t>Hyper Text Transfer Protocol</a:t>
                      </a:r>
                    </a:p>
                  </a:txBody>
                  <a:tcPr marL="76200" marR="76200" marT="76200" marB="76200"/>
                </a:tc>
                <a:extLst>
                  <a:ext uri="{0D108BD9-81ED-4DB2-BD59-A6C34878D82A}">
                    <a16:rowId xmlns:a16="http://schemas.microsoft.com/office/drawing/2014/main" val="10001"/>
                  </a:ext>
                </a:extLst>
              </a:tr>
              <a:tr h="700200">
                <a:tc>
                  <a:txBody>
                    <a:bodyPr/>
                    <a:lstStyle/>
                    <a:p>
                      <a:pPr algn="l" fontAlgn="t"/>
                      <a:r>
                        <a:rPr lang="en-US" sz="1200">
                          <a:effectLst/>
                          <a:latin typeface="Comic Sans MS" panose="030F0702030302020204" pitchFamily="66" charset="0"/>
                        </a:rPr>
                        <a:t>Architecture</a:t>
                      </a:r>
                    </a:p>
                  </a:txBody>
                  <a:tcPr marL="76200" marR="76200" marT="76200" marB="76200"/>
                </a:tc>
                <a:tc>
                  <a:txBody>
                    <a:bodyPr/>
                    <a:lstStyle/>
                    <a:p>
                      <a:pPr algn="l" fontAlgn="t"/>
                      <a:r>
                        <a:rPr lang="en-US" sz="1200">
                          <a:effectLst/>
                          <a:latin typeface="Comic Sans MS" panose="030F0702030302020204" pitchFamily="66" charset="0"/>
                        </a:rPr>
                        <a:t>It has publish/subscribe architecture. Here devices can publish any topics and can also subscribe for any topics for any updates.</a:t>
                      </a:r>
                    </a:p>
                  </a:txBody>
                  <a:tcPr marL="76200" marR="76200" marT="76200" marB="76200"/>
                </a:tc>
                <a:tc>
                  <a:txBody>
                    <a:bodyPr/>
                    <a:lstStyle/>
                    <a:p>
                      <a:pPr algn="l" fontAlgn="t"/>
                      <a:r>
                        <a:rPr lang="en-US" sz="1200">
                          <a:effectLst/>
                          <a:latin typeface="Comic Sans MS" panose="030F0702030302020204" pitchFamily="66" charset="0"/>
                        </a:rPr>
                        <a:t>It has request/response means Client/Server architecture.</a:t>
                      </a:r>
                    </a:p>
                  </a:txBody>
                  <a:tcPr marL="76200" marR="76200" marT="76200" marB="76200"/>
                </a:tc>
                <a:extLst>
                  <a:ext uri="{0D108BD9-81ED-4DB2-BD59-A6C34878D82A}">
                    <a16:rowId xmlns:a16="http://schemas.microsoft.com/office/drawing/2014/main" val="10002"/>
                  </a:ext>
                </a:extLst>
              </a:tr>
              <a:tr h="350100">
                <a:tc>
                  <a:txBody>
                    <a:bodyPr/>
                    <a:lstStyle/>
                    <a:p>
                      <a:pPr algn="l" fontAlgn="t"/>
                      <a:r>
                        <a:rPr lang="en-US" sz="1200">
                          <a:effectLst/>
                          <a:latin typeface="Comic Sans MS" panose="030F0702030302020204" pitchFamily="66" charset="0"/>
                        </a:rPr>
                        <a:t>Upper layer protocol</a:t>
                      </a:r>
                    </a:p>
                  </a:txBody>
                  <a:tcPr marL="76200" marR="76200" marT="76200" marB="76200"/>
                </a:tc>
                <a:tc>
                  <a:txBody>
                    <a:bodyPr/>
                    <a:lstStyle/>
                    <a:p>
                      <a:pPr algn="l" fontAlgn="t"/>
                      <a:r>
                        <a:rPr lang="en-US" sz="1200">
                          <a:effectLst/>
                          <a:latin typeface="Comic Sans MS" panose="030F0702030302020204" pitchFamily="66" charset="0"/>
                        </a:rPr>
                        <a:t>It runs over TCP.</a:t>
                      </a:r>
                    </a:p>
                  </a:txBody>
                  <a:tcPr marL="76200" marR="76200" marT="76200" marB="76200"/>
                </a:tc>
                <a:tc>
                  <a:txBody>
                    <a:bodyPr/>
                    <a:lstStyle/>
                    <a:p>
                      <a:pPr algn="l" fontAlgn="t"/>
                      <a:r>
                        <a:rPr lang="en-US" sz="1200">
                          <a:effectLst/>
                          <a:latin typeface="Comic Sans MS" panose="030F0702030302020204" pitchFamily="66" charset="0"/>
                        </a:rPr>
                        <a:t>It runs over TCP and UDP.</a:t>
                      </a:r>
                    </a:p>
                  </a:txBody>
                  <a:tcPr marL="76200" marR="76200" marT="76200" marB="76200"/>
                </a:tc>
                <a:extLst>
                  <a:ext uri="{0D108BD9-81ED-4DB2-BD59-A6C34878D82A}">
                    <a16:rowId xmlns:a16="http://schemas.microsoft.com/office/drawing/2014/main" val="10003"/>
                  </a:ext>
                </a:extLst>
              </a:tr>
              <a:tr h="350100">
                <a:tc>
                  <a:txBody>
                    <a:bodyPr/>
                    <a:lstStyle/>
                    <a:p>
                      <a:pPr algn="l" fontAlgn="t"/>
                      <a:r>
                        <a:rPr lang="en-US" sz="1200">
                          <a:effectLst/>
                          <a:latin typeface="Comic Sans MS" panose="030F0702030302020204" pitchFamily="66" charset="0"/>
                        </a:rPr>
                        <a:t>message size</a:t>
                      </a:r>
                    </a:p>
                  </a:txBody>
                  <a:tcPr marL="76200" marR="76200" marT="76200" marB="76200"/>
                </a:tc>
                <a:tc>
                  <a:txBody>
                    <a:bodyPr/>
                    <a:lstStyle/>
                    <a:p>
                      <a:pPr algn="l" fontAlgn="t"/>
                      <a:r>
                        <a:rPr lang="en-US" sz="1200">
                          <a:effectLst/>
                          <a:latin typeface="Comic Sans MS" panose="030F0702030302020204" pitchFamily="66" charset="0"/>
                        </a:rPr>
                        <a:t>small, .</a:t>
                      </a:r>
                    </a:p>
                  </a:txBody>
                  <a:tcPr marL="76200" marR="76200" marT="76200" marB="76200"/>
                </a:tc>
                <a:tc>
                  <a:txBody>
                    <a:bodyPr/>
                    <a:lstStyle/>
                    <a:p>
                      <a:pPr algn="l" fontAlgn="t"/>
                      <a:r>
                        <a:rPr lang="en-US" sz="1200">
                          <a:effectLst/>
                          <a:latin typeface="Comic Sans MS" panose="030F0702030302020204" pitchFamily="66" charset="0"/>
                        </a:rPr>
                        <a:t>Large,</a:t>
                      </a:r>
                    </a:p>
                  </a:txBody>
                  <a:tcPr marL="76200" marR="76200" marT="76200" marB="76200"/>
                </a:tc>
                <a:extLst>
                  <a:ext uri="{0D108BD9-81ED-4DB2-BD59-A6C34878D82A}">
                    <a16:rowId xmlns:a16="http://schemas.microsoft.com/office/drawing/2014/main" val="10004"/>
                  </a:ext>
                </a:extLst>
              </a:tr>
              <a:tr h="350100">
                <a:tc>
                  <a:txBody>
                    <a:bodyPr/>
                    <a:lstStyle/>
                    <a:p>
                      <a:pPr algn="l" fontAlgn="t"/>
                      <a:r>
                        <a:rPr lang="en-US" sz="1200">
                          <a:effectLst/>
                          <a:latin typeface="Comic Sans MS" panose="030F0702030302020204" pitchFamily="66" charset="0"/>
                        </a:rPr>
                        <a:t>Message format</a:t>
                      </a:r>
                    </a:p>
                  </a:txBody>
                  <a:tcPr marL="76200" marR="76200" marT="76200" marB="76200"/>
                </a:tc>
                <a:tc>
                  <a:txBody>
                    <a:bodyPr/>
                    <a:lstStyle/>
                    <a:p>
                      <a:pPr algn="l" fontAlgn="t"/>
                      <a:r>
                        <a:rPr lang="en-US" sz="1200">
                          <a:effectLst/>
                          <a:latin typeface="Comic Sans MS" panose="030F0702030302020204" pitchFamily="66" charset="0"/>
                        </a:rPr>
                        <a:t>binary with 2Byte header</a:t>
                      </a:r>
                    </a:p>
                  </a:txBody>
                  <a:tcPr marL="76200" marR="76200" marT="76200" marB="76200"/>
                </a:tc>
                <a:tc>
                  <a:txBody>
                    <a:bodyPr/>
                    <a:lstStyle/>
                    <a:p>
                      <a:pPr algn="l" fontAlgn="t"/>
                      <a:r>
                        <a:rPr lang="en-US" sz="1200">
                          <a:effectLst/>
                          <a:latin typeface="Comic Sans MS" panose="030F0702030302020204" pitchFamily="66" charset="0"/>
                        </a:rPr>
                        <a:t>ASCII format.</a:t>
                      </a:r>
                    </a:p>
                  </a:txBody>
                  <a:tcPr marL="76200" marR="76200" marT="76200" marB="76200"/>
                </a:tc>
                <a:extLst>
                  <a:ext uri="{0D108BD9-81ED-4DB2-BD59-A6C34878D82A}">
                    <a16:rowId xmlns:a16="http://schemas.microsoft.com/office/drawing/2014/main" val="10005"/>
                  </a:ext>
                </a:extLst>
              </a:tr>
              <a:tr h="350100">
                <a:tc>
                  <a:txBody>
                    <a:bodyPr/>
                    <a:lstStyle/>
                    <a:p>
                      <a:pPr algn="l" fontAlgn="t"/>
                      <a:r>
                        <a:rPr lang="en-US" sz="1200">
                          <a:effectLst/>
                          <a:latin typeface="Comic Sans MS" panose="030F0702030302020204" pitchFamily="66" charset="0"/>
                        </a:rPr>
                        <a:t>Data distribution</a:t>
                      </a:r>
                    </a:p>
                  </a:txBody>
                  <a:tcPr marL="76200" marR="76200" marT="76200" marB="76200"/>
                </a:tc>
                <a:tc>
                  <a:txBody>
                    <a:bodyPr/>
                    <a:lstStyle/>
                    <a:p>
                      <a:pPr algn="l" fontAlgn="t"/>
                      <a:r>
                        <a:rPr lang="en-US" sz="1200">
                          <a:effectLst/>
                          <a:latin typeface="Comic Sans MS" panose="030F0702030302020204" pitchFamily="66" charset="0"/>
                        </a:rPr>
                        <a:t>1 to 0/1/N</a:t>
                      </a:r>
                    </a:p>
                  </a:txBody>
                  <a:tcPr marL="76200" marR="76200" marT="76200" marB="76200"/>
                </a:tc>
                <a:tc>
                  <a:txBody>
                    <a:bodyPr/>
                    <a:lstStyle/>
                    <a:p>
                      <a:pPr algn="l" fontAlgn="t"/>
                      <a:r>
                        <a:rPr lang="en-US" sz="1200">
                          <a:effectLst/>
                          <a:latin typeface="Comic Sans MS" panose="030F0702030302020204" pitchFamily="66" charset="0"/>
                        </a:rPr>
                        <a:t>one to one only , more POST</a:t>
                      </a:r>
                    </a:p>
                  </a:txBody>
                  <a:tcPr marL="76200" marR="76200" marT="76200" marB="76200"/>
                </a:tc>
                <a:extLst>
                  <a:ext uri="{0D108BD9-81ED-4DB2-BD59-A6C34878D82A}">
                    <a16:rowId xmlns:a16="http://schemas.microsoft.com/office/drawing/2014/main" val="10006"/>
                  </a:ext>
                </a:extLst>
              </a:tr>
              <a:tr h="350100">
                <a:tc>
                  <a:txBody>
                    <a:bodyPr/>
                    <a:lstStyle/>
                    <a:p>
                      <a:pPr algn="l" fontAlgn="t"/>
                      <a:r>
                        <a:rPr lang="en-US" sz="1200">
                          <a:effectLst/>
                          <a:latin typeface="Comic Sans MS" panose="030F0702030302020204" pitchFamily="66" charset="0"/>
                        </a:rPr>
                        <a:t>Data security</a:t>
                      </a:r>
                    </a:p>
                  </a:txBody>
                  <a:tcPr marL="76200" marR="76200" marT="76200" marB="76200"/>
                </a:tc>
                <a:tc>
                  <a:txBody>
                    <a:bodyPr/>
                    <a:lstStyle/>
                    <a:p>
                      <a:pPr algn="l" fontAlgn="t"/>
                      <a:r>
                        <a:rPr lang="en-US" sz="1200">
                          <a:effectLst/>
                          <a:latin typeface="Comic Sans MS" panose="030F0702030302020204" pitchFamily="66" charset="0"/>
                        </a:rPr>
                        <a:t>Yes, It uses SSL/TLS for security</a:t>
                      </a:r>
                    </a:p>
                  </a:txBody>
                  <a:tcPr marL="76200" marR="76200" marT="76200" marB="76200"/>
                </a:tc>
                <a:tc>
                  <a:txBody>
                    <a:bodyPr/>
                    <a:lstStyle/>
                    <a:p>
                      <a:pPr algn="l" fontAlgn="t"/>
                      <a:r>
                        <a:rPr lang="en-US" sz="1200">
                          <a:effectLst/>
                          <a:latin typeface="Comic Sans MS" panose="030F0702030302020204" pitchFamily="66" charset="0"/>
                        </a:rPr>
                        <a:t>NO, hence HTTPS is used to provide data security</a:t>
                      </a:r>
                    </a:p>
                  </a:txBody>
                  <a:tcPr marL="76200" marR="76200" marT="76200" marB="76200"/>
                </a:tc>
                <a:extLst>
                  <a:ext uri="{0D108BD9-81ED-4DB2-BD59-A6C34878D82A}">
                    <a16:rowId xmlns:a16="http://schemas.microsoft.com/office/drawing/2014/main" val="10007"/>
                  </a:ext>
                </a:extLst>
              </a:tr>
              <a:tr h="350100">
                <a:tc>
                  <a:txBody>
                    <a:bodyPr/>
                    <a:lstStyle/>
                    <a:p>
                      <a:pPr algn="l" fontAlgn="t"/>
                      <a:r>
                        <a:rPr lang="en-US" sz="1200">
                          <a:effectLst/>
                          <a:latin typeface="Comic Sans MS" panose="030F0702030302020204" pitchFamily="66" charset="0"/>
                        </a:rPr>
                        <a:t>Complexity</a:t>
                      </a:r>
                    </a:p>
                  </a:txBody>
                  <a:tcPr marL="76200" marR="76200" marT="76200" marB="76200"/>
                </a:tc>
                <a:tc>
                  <a:txBody>
                    <a:bodyPr/>
                    <a:lstStyle/>
                    <a:p>
                      <a:pPr algn="l" fontAlgn="t"/>
                      <a:r>
                        <a:rPr lang="en-US" sz="1200">
                          <a:effectLst/>
                          <a:latin typeface="Comic Sans MS" panose="030F0702030302020204" pitchFamily="66" charset="0"/>
                        </a:rPr>
                        <a:t>Simple</a:t>
                      </a:r>
                    </a:p>
                  </a:txBody>
                  <a:tcPr marL="76200" marR="76200" marT="76200" marB="76200"/>
                </a:tc>
                <a:tc>
                  <a:txBody>
                    <a:bodyPr/>
                    <a:lstStyle/>
                    <a:p>
                      <a:pPr algn="l" fontAlgn="t"/>
                      <a:r>
                        <a:rPr lang="en-US" sz="1200">
                          <a:effectLst/>
                          <a:latin typeface="Comic Sans MS" panose="030F0702030302020204" pitchFamily="66" charset="0"/>
                        </a:rPr>
                        <a:t>Client more complex (ASCII parser)</a:t>
                      </a:r>
                    </a:p>
                  </a:txBody>
                  <a:tcPr marL="76200" marR="76200" marT="76200" marB="76200"/>
                </a:tc>
                <a:extLst>
                  <a:ext uri="{0D108BD9-81ED-4DB2-BD59-A6C34878D82A}">
                    <a16:rowId xmlns:a16="http://schemas.microsoft.com/office/drawing/2014/main" val="10008"/>
                  </a:ext>
                </a:extLst>
              </a:tr>
              <a:tr h="350100">
                <a:tc>
                  <a:txBody>
                    <a:bodyPr/>
                    <a:lstStyle/>
                    <a:p>
                      <a:pPr algn="l" fontAlgn="t"/>
                      <a:r>
                        <a:rPr lang="en-US" sz="1200">
                          <a:effectLst/>
                          <a:latin typeface="Comic Sans MS" panose="030F0702030302020204" pitchFamily="66" charset="0"/>
                        </a:rPr>
                        <a:t>Encryption</a:t>
                      </a:r>
                    </a:p>
                  </a:txBody>
                  <a:tcPr marL="76200" marR="76200" marT="76200" marB="76200"/>
                </a:tc>
                <a:tc>
                  <a:txBody>
                    <a:bodyPr/>
                    <a:lstStyle/>
                    <a:p>
                      <a:pPr algn="l" fontAlgn="t"/>
                      <a:r>
                        <a:rPr lang="en-US" sz="1200">
                          <a:effectLst/>
                          <a:latin typeface="Comic Sans MS" panose="030F0702030302020204" pitchFamily="66" charset="0"/>
                        </a:rPr>
                        <a:t>It encrypts payload i.e. it is payload agnostic</a:t>
                      </a:r>
                    </a:p>
                  </a:txBody>
                  <a:tcPr marL="76200" marR="76200" marT="76200" marB="76200"/>
                </a:tc>
                <a:tc>
                  <a:txBody>
                    <a:bodyPr/>
                    <a:lstStyle/>
                    <a:p>
                      <a:pPr algn="l" fontAlgn="t"/>
                      <a:r>
                        <a:rPr lang="en-US" sz="1200">
                          <a:effectLst/>
                          <a:latin typeface="Comic Sans MS" panose="030F0702030302020204" pitchFamily="66" charset="0"/>
                        </a:rPr>
                        <a:t>data are not encrypted before transmission</a:t>
                      </a:r>
                    </a:p>
                  </a:txBody>
                  <a:tcPr marL="76200" marR="76200" marT="76200" marB="76200"/>
                </a:tc>
                <a:extLst>
                  <a:ext uri="{0D108BD9-81ED-4DB2-BD59-A6C34878D82A}">
                    <a16:rowId xmlns:a16="http://schemas.microsoft.com/office/drawing/2014/main" val="10009"/>
                  </a:ext>
                </a:extLst>
              </a:tr>
              <a:tr h="700200">
                <a:tc>
                  <a:txBody>
                    <a:bodyPr/>
                    <a:lstStyle/>
                    <a:p>
                      <a:pPr algn="l" fontAlgn="t"/>
                      <a:r>
                        <a:rPr lang="en-US" sz="1200">
                          <a:effectLst/>
                          <a:latin typeface="Comic Sans MS" panose="030F0702030302020204" pitchFamily="66" charset="0"/>
                        </a:rPr>
                        <a:t>When to use</a:t>
                      </a:r>
                    </a:p>
                  </a:txBody>
                  <a:tcPr marL="76200" marR="76200" marT="76200" marB="76200"/>
                </a:tc>
                <a:tc>
                  <a:txBody>
                    <a:bodyPr/>
                    <a:lstStyle/>
                    <a:p>
                      <a:pPr algn="l" fontAlgn="t"/>
                      <a:r>
                        <a:rPr lang="en-US" sz="1200">
                          <a:effectLst/>
                          <a:latin typeface="Comic Sans MS" panose="030F0702030302020204" pitchFamily="66" charset="0"/>
                        </a:rPr>
                        <a:t>if your project is to let the fridge to communicate with the thermometer to adapt the engine pump, you can use the MQTT easily</a:t>
                      </a:r>
                    </a:p>
                  </a:txBody>
                  <a:tcPr marL="76200" marR="76200" marT="76200" marB="76200"/>
                </a:tc>
                <a:tc>
                  <a:txBody>
                    <a:bodyPr/>
                    <a:lstStyle/>
                    <a:p>
                      <a:pPr algn="l" fontAlgn="t"/>
                      <a:r>
                        <a:rPr lang="en-US" sz="1200" dirty="0">
                          <a:effectLst/>
                          <a:latin typeface="Comic Sans MS" panose="030F0702030302020204" pitchFamily="66" charset="0"/>
                        </a:rPr>
                        <a:t>if you need to collect big data from around the world, then you can think to use HTTP</a:t>
                      </a:r>
                    </a:p>
                  </a:txBody>
                  <a:tcPr marL="76200" marR="76200" marT="76200" marB="76200"/>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19637745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err="1" smtClean="0">
                <a:latin typeface="Comic Sans MS" panose="030F0702030302020204" pitchFamily="66" charset="0"/>
              </a:rPr>
              <a:t>IoT</a:t>
            </a:r>
            <a:r>
              <a:rPr lang="en-US" dirty="0" smtClean="0">
                <a:latin typeface="Comic Sans MS" panose="030F0702030302020204" pitchFamily="66" charset="0"/>
              </a:rPr>
              <a:t> Application </a:t>
            </a:r>
            <a:r>
              <a:rPr lang="en-US" dirty="0">
                <a:latin typeface="Comic Sans MS" panose="030F0702030302020204" pitchFamily="66" charset="0"/>
              </a:rPr>
              <a:t>Layer </a:t>
            </a:r>
            <a:r>
              <a:rPr lang="en-US" dirty="0" smtClean="0">
                <a:latin typeface="Comic Sans MS" panose="030F0702030302020204" pitchFamily="66" charset="0"/>
              </a:rPr>
              <a:t>Protocols</a:t>
            </a:r>
            <a:endParaRPr lang="en-US" dirty="0">
              <a:latin typeface="Comic Sans MS" panose="030F0702030302020204" pitchFamily="66" charset="0"/>
            </a:endParaRPr>
          </a:p>
        </p:txBody>
      </p:sp>
      <p:sp>
        <p:nvSpPr>
          <p:cNvPr id="3" name="Content Placeholder 2"/>
          <p:cNvSpPr>
            <a:spLocks noGrp="1"/>
          </p:cNvSpPr>
          <p:nvPr>
            <p:ph idx="1"/>
          </p:nvPr>
        </p:nvSpPr>
        <p:spPr>
          <a:xfrm>
            <a:off x="802227" y="1434905"/>
            <a:ext cx="10791153" cy="4895491"/>
          </a:xfrm>
        </p:spPr>
        <p:txBody>
          <a:bodyPr>
            <a:noAutofit/>
          </a:bodyPr>
          <a:lstStyle/>
          <a:p>
            <a:pPr>
              <a:lnSpc>
                <a:spcPct val="150000"/>
              </a:lnSpc>
            </a:pPr>
            <a:r>
              <a:rPr lang="en-US" dirty="0" err="1" smtClean="0">
                <a:latin typeface="Comic Sans MS" panose="030F0702030302020204" pitchFamily="66" charset="0"/>
              </a:rPr>
              <a:t>CoAP</a:t>
            </a:r>
            <a:r>
              <a:rPr lang="en-US" dirty="0" smtClean="0">
                <a:latin typeface="Comic Sans MS" panose="030F0702030302020204" pitchFamily="66" charset="0"/>
              </a:rPr>
              <a:t> vs MQTT</a:t>
            </a:r>
          </a:p>
          <a:p>
            <a:pPr lvl="1">
              <a:lnSpc>
                <a:spcPct val="150000"/>
              </a:lnSpc>
            </a:pPr>
            <a:endParaRPr lang="en-US" sz="2400" dirty="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graphicFrame>
        <p:nvGraphicFramePr>
          <p:cNvPr id="5" name="Table 4"/>
          <p:cNvGraphicFramePr>
            <a:graphicFrameLocks noGrp="1"/>
          </p:cNvGraphicFramePr>
          <p:nvPr>
            <p:extLst>
              <p:ext uri="{D42A27DB-BD31-4B8C-83A1-F6EECF244321}">
                <p14:modId xmlns:p14="http://schemas.microsoft.com/office/powerpoint/2010/main" val="4264870521"/>
              </p:ext>
            </p:extLst>
          </p:nvPr>
        </p:nvGraphicFramePr>
        <p:xfrm>
          <a:off x="1790645" y="2550876"/>
          <a:ext cx="8127999" cy="3779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0000"/>
                    </a:ext>
                  </a:extLst>
                </a:gridCol>
                <a:gridCol w="2709333">
                  <a:extLst>
                    <a:ext uri="{9D8B030D-6E8A-4147-A177-3AD203B41FA5}">
                      <a16:colId xmlns:a16="http://schemas.microsoft.com/office/drawing/2014/main" val="20001"/>
                    </a:ext>
                  </a:extLst>
                </a:gridCol>
                <a:gridCol w="2709333">
                  <a:extLst>
                    <a:ext uri="{9D8B030D-6E8A-4147-A177-3AD203B41FA5}">
                      <a16:colId xmlns:a16="http://schemas.microsoft.com/office/drawing/2014/main" val="20002"/>
                    </a:ext>
                  </a:extLst>
                </a:gridCol>
              </a:tblGrid>
              <a:tr h="370840">
                <a:tc>
                  <a:txBody>
                    <a:bodyPr/>
                    <a:lstStyle/>
                    <a:p>
                      <a:pPr algn="ctr"/>
                      <a:r>
                        <a:rPr lang="en-US" dirty="0" smtClean="0"/>
                        <a:t>Factor </a:t>
                      </a:r>
                      <a:endParaRPr lang="en-US" dirty="0"/>
                    </a:p>
                  </a:txBody>
                  <a:tcPr anchor="ctr"/>
                </a:tc>
                <a:tc>
                  <a:txBody>
                    <a:bodyPr/>
                    <a:lstStyle/>
                    <a:p>
                      <a:pPr algn="ctr"/>
                      <a:r>
                        <a:rPr lang="en-US" dirty="0" err="1" smtClean="0"/>
                        <a:t>CoAP</a:t>
                      </a:r>
                      <a:endParaRPr lang="en-US" dirty="0"/>
                    </a:p>
                  </a:txBody>
                  <a:tcPr anchor="ctr"/>
                </a:tc>
                <a:tc>
                  <a:txBody>
                    <a:bodyPr/>
                    <a:lstStyle/>
                    <a:p>
                      <a:pPr algn="ctr"/>
                      <a:r>
                        <a:rPr lang="en-US" dirty="0" smtClean="0"/>
                        <a:t>MQTT</a:t>
                      </a:r>
                      <a:endParaRPr lang="en-US" dirty="0"/>
                    </a:p>
                  </a:txBody>
                  <a:tcPr anchor="ctr"/>
                </a:tc>
                <a:extLst>
                  <a:ext uri="{0D108BD9-81ED-4DB2-BD59-A6C34878D82A}">
                    <a16:rowId xmlns:a16="http://schemas.microsoft.com/office/drawing/2014/main" val="10000"/>
                  </a:ext>
                </a:extLst>
              </a:tr>
              <a:tr h="370840">
                <a:tc>
                  <a:txBody>
                    <a:bodyPr/>
                    <a:lstStyle/>
                    <a:p>
                      <a:pPr algn="l"/>
                      <a:r>
                        <a:rPr lang="en-US" dirty="0" smtClean="0"/>
                        <a:t>Main</a:t>
                      </a:r>
                      <a:r>
                        <a:rPr lang="en-US" baseline="0" dirty="0" smtClean="0"/>
                        <a:t> transport protocol</a:t>
                      </a:r>
                      <a:endParaRPr lang="en-US" dirty="0"/>
                    </a:p>
                  </a:txBody>
                  <a:tcPr anchor="ctr"/>
                </a:tc>
                <a:tc>
                  <a:txBody>
                    <a:bodyPr/>
                    <a:lstStyle/>
                    <a:p>
                      <a:pPr algn="ctr"/>
                      <a:r>
                        <a:rPr lang="en-US" dirty="0" smtClean="0"/>
                        <a:t>UDP</a:t>
                      </a:r>
                      <a:endParaRPr lang="en-US" dirty="0"/>
                    </a:p>
                  </a:txBody>
                  <a:tcPr anchor="ctr"/>
                </a:tc>
                <a:tc>
                  <a:txBody>
                    <a:bodyPr/>
                    <a:lstStyle/>
                    <a:p>
                      <a:pPr algn="ctr"/>
                      <a:r>
                        <a:rPr lang="en-US" dirty="0" smtClean="0"/>
                        <a:t>TCP</a:t>
                      </a:r>
                      <a:endParaRPr lang="en-US" dirty="0"/>
                    </a:p>
                  </a:txBody>
                  <a:tcPr anchor="ctr"/>
                </a:tc>
                <a:extLst>
                  <a:ext uri="{0D108BD9-81ED-4DB2-BD59-A6C34878D82A}">
                    <a16:rowId xmlns:a16="http://schemas.microsoft.com/office/drawing/2014/main" val="10001"/>
                  </a:ext>
                </a:extLst>
              </a:tr>
              <a:tr h="370840">
                <a:tc>
                  <a:txBody>
                    <a:bodyPr/>
                    <a:lstStyle/>
                    <a:p>
                      <a:pPr algn="l"/>
                      <a:r>
                        <a:rPr lang="en-US" dirty="0" smtClean="0"/>
                        <a:t>Typical messaging</a:t>
                      </a:r>
                      <a:endParaRPr lang="en-US" dirty="0"/>
                    </a:p>
                  </a:txBody>
                  <a:tcPr anchor="ctr"/>
                </a:tc>
                <a:tc>
                  <a:txBody>
                    <a:bodyPr/>
                    <a:lstStyle/>
                    <a:p>
                      <a:pPr algn="ctr"/>
                      <a:r>
                        <a:rPr lang="en-US" dirty="0" smtClean="0"/>
                        <a:t>Request/response</a:t>
                      </a:r>
                      <a:endParaRPr lang="en-US" dirty="0"/>
                    </a:p>
                  </a:txBody>
                  <a:tcPr anchor="ctr"/>
                </a:tc>
                <a:tc>
                  <a:txBody>
                    <a:bodyPr/>
                    <a:lstStyle/>
                    <a:p>
                      <a:pPr algn="ctr"/>
                      <a:r>
                        <a:rPr lang="en-US" dirty="0" smtClean="0"/>
                        <a:t>Publish/Subscribe</a:t>
                      </a:r>
                      <a:endParaRPr lang="en-US" dirty="0"/>
                    </a:p>
                  </a:txBody>
                  <a:tcPr anchor="ctr"/>
                </a:tc>
                <a:extLst>
                  <a:ext uri="{0D108BD9-81ED-4DB2-BD59-A6C34878D82A}">
                    <a16:rowId xmlns:a16="http://schemas.microsoft.com/office/drawing/2014/main" val="10002"/>
                  </a:ext>
                </a:extLst>
              </a:tr>
              <a:tr h="370840">
                <a:tc>
                  <a:txBody>
                    <a:bodyPr/>
                    <a:lstStyle/>
                    <a:p>
                      <a:pPr algn="l"/>
                      <a:r>
                        <a:rPr lang="en-US" dirty="0" smtClean="0"/>
                        <a:t>Effectiveness in LLNs</a:t>
                      </a:r>
                      <a:endParaRPr lang="en-US" dirty="0"/>
                    </a:p>
                  </a:txBody>
                  <a:tcPr anchor="ctr"/>
                </a:tc>
                <a:tc>
                  <a:txBody>
                    <a:bodyPr/>
                    <a:lstStyle/>
                    <a:p>
                      <a:pPr algn="ctr"/>
                      <a:r>
                        <a:rPr lang="en-US" dirty="0" smtClean="0"/>
                        <a:t>Excellent</a:t>
                      </a:r>
                      <a:endParaRPr lang="en-US" dirty="0"/>
                    </a:p>
                  </a:txBody>
                  <a:tcPr anchor="ctr"/>
                </a:tc>
                <a:tc>
                  <a:txBody>
                    <a:bodyPr/>
                    <a:lstStyle/>
                    <a:p>
                      <a:pPr algn="ctr"/>
                      <a:r>
                        <a:rPr lang="en-US" dirty="0" smtClean="0"/>
                        <a:t>low</a:t>
                      </a:r>
                      <a:endParaRPr lang="en-US" dirty="0"/>
                    </a:p>
                  </a:txBody>
                  <a:tcPr anchor="ctr"/>
                </a:tc>
                <a:extLst>
                  <a:ext uri="{0D108BD9-81ED-4DB2-BD59-A6C34878D82A}">
                    <a16:rowId xmlns:a16="http://schemas.microsoft.com/office/drawing/2014/main" val="10003"/>
                  </a:ext>
                </a:extLst>
              </a:tr>
              <a:tr h="370840">
                <a:tc>
                  <a:txBody>
                    <a:bodyPr/>
                    <a:lstStyle/>
                    <a:p>
                      <a:pPr algn="l"/>
                      <a:r>
                        <a:rPr lang="en-US" dirty="0" smtClean="0"/>
                        <a:t>Security</a:t>
                      </a:r>
                      <a:endParaRPr lang="en-US" dirty="0"/>
                    </a:p>
                  </a:txBody>
                  <a:tcPr anchor="ctr"/>
                </a:tc>
                <a:tc>
                  <a:txBody>
                    <a:bodyPr/>
                    <a:lstStyle/>
                    <a:p>
                      <a:pPr algn="ctr"/>
                      <a:r>
                        <a:rPr lang="en-US" dirty="0" smtClean="0"/>
                        <a:t>DTLS</a:t>
                      </a:r>
                      <a:endParaRPr lang="en-US" dirty="0"/>
                    </a:p>
                  </a:txBody>
                  <a:tcPr anchor="ctr"/>
                </a:tc>
                <a:tc>
                  <a:txBody>
                    <a:bodyPr/>
                    <a:lstStyle/>
                    <a:p>
                      <a:pPr algn="ctr"/>
                      <a:r>
                        <a:rPr lang="en-US" dirty="0" err="1" smtClean="0"/>
                        <a:t>SSl</a:t>
                      </a:r>
                      <a:r>
                        <a:rPr lang="en-US" dirty="0" smtClean="0"/>
                        <a:t>/TLS</a:t>
                      </a:r>
                      <a:endParaRPr lang="en-US" dirty="0"/>
                    </a:p>
                  </a:txBody>
                  <a:tcPr anchor="ctr"/>
                </a:tc>
                <a:extLst>
                  <a:ext uri="{0D108BD9-81ED-4DB2-BD59-A6C34878D82A}">
                    <a16:rowId xmlns:a16="http://schemas.microsoft.com/office/drawing/2014/main" val="10004"/>
                  </a:ext>
                </a:extLst>
              </a:tr>
              <a:tr h="370840">
                <a:tc>
                  <a:txBody>
                    <a:bodyPr/>
                    <a:lstStyle/>
                    <a:p>
                      <a:pPr algn="l"/>
                      <a:r>
                        <a:rPr lang="en-US" dirty="0" smtClean="0"/>
                        <a:t>Communication model</a:t>
                      </a:r>
                      <a:endParaRPr lang="en-US" dirty="0"/>
                    </a:p>
                  </a:txBody>
                  <a:tcPr anchor="ctr"/>
                </a:tc>
                <a:tc>
                  <a:txBody>
                    <a:bodyPr/>
                    <a:lstStyle/>
                    <a:p>
                      <a:pPr algn="ctr"/>
                      <a:r>
                        <a:rPr lang="en-US" dirty="0" smtClean="0"/>
                        <a:t>one-to-one</a:t>
                      </a:r>
                      <a:endParaRPr lang="en-US" dirty="0"/>
                    </a:p>
                  </a:txBody>
                  <a:tcPr anchor="ctr"/>
                </a:tc>
                <a:tc>
                  <a:txBody>
                    <a:bodyPr/>
                    <a:lstStyle/>
                    <a:p>
                      <a:pPr algn="ctr"/>
                      <a:r>
                        <a:rPr lang="en-US" dirty="0" smtClean="0"/>
                        <a:t>Many-to-many</a:t>
                      </a:r>
                      <a:endParaRPr lang="en-US" dirty="0"/>
                    </a:p>
                  </a:txBody>
                  <a:tcPr anchor="ctr"/>
                </a:tc>
                <a:extLst>
                  <a:ext uri="{0D108BD9-81ED-4DB2-BD59-A6C34878D82A}">
                    <a16:rowId xmlns:a16="http://schemas.microsoft.com/office/drawing/2014/main" val="10005"/>
                  </a:ext>
                </a:extLst>
              </a:tr>
              <a:tr h="370840">
                <a:tc>
                  <a:txBody>
                    <a:bodyPr/>
                    <a:lstStyle/>
                    <a:p>
                      <a:pPr algn="l"/>
                      <a:r>
                        <a:rPr lang="en-US" dirty="0" smtClean="0"/>
                        <a:t>Strengths</a:t>
                      </a:r>
                      <a:endParaRPr lang="en-US" dirty="0"/>
                    </a:p>
                  </a:txBody>
                  <a:tcPr anchor="ctr"/>
                </a:tc>
                <a:tc>
                  <a:txBody>
                    <a:bodyPr/>
                    <a:lstStyle/>
                    <a:p>
                      <a:pPr algn="ctr"/>
                      <a:r>
                        <a:rPr lang="en-US" dirty="0" smtClean="0"/>
                        <a:t>Lightweight, fast, low overhead, support for multicasting</a:t>
                      </a:r>
                      <a:r>
                        <a:rPr lang="en-US" baseline="0" dirty="0" smtClean="0"/>
                        <a:t> messages</a:t>
                      </a:r>
                      <a:endParaRPr lang="en-US" dirty="0"/>
                    </a:p>
                  </a:txBody>
                  <a:tcPr anchor="ctr"/>
                </a:tc>
                <a:tc>
                  <a:txBody>
                    <a:bodyPr/>
                    <a:lstStyle/>
                    <a:p>
                      <a:pPr algn="ctr"/>
                      <a:r>
                        <a:rPr lang="en-US" dirty="0" smtClean="0"/>
                        <a:t>Robust communication, simple management, scalability</a:t>
                      </a:r>
                      <a:endParaRPr lang="en-US" dirty="0"/>
                    </a:p>
                  </a:txBody>
                  <a:tcPr anchor="ctr"/>
                </a:tc>
                <a:extLst>
                  <a:ext uri="{0D108BD9-81ED-4DB2-BD59-A6C34878D82A}">
                    <a16:rowId xmlns:a16="http://schemas.microsoft.com/office/drawing/2014/main" val="10006"/>
                  </a:ext>
                </a:extLst>
              </a:tr>
              <a:tr h="370840">
                <a:tc>
                  <a:txBody>
                    <a:bodyPr/>
                    <a:lstStyle/>
                    <a:p>
                      <a:pPr algn="l"/>
                      <a:r>
                        <a:rPr lang="en-US" dirty="0" smtClean="0"/>
                        <a:t>Weakness </a:t>
                      </a:r>
                      <a:endParaRPr lang="en-US" dirty="0"/>
                    </a:p>
                  </a:txBody>
                  <a:tcPr anchor="ctr"/>
                </a:tc>
                <a:tc>
                  <a:txBody>
                    <a:bodyPr/>
                    <a:lstStyle/>
                    <a:p>
                      <a:pPr algn="ctr"/>
                      <a:r>
                        <a:rPr lang="en-US" dirty="0" smtClean="0"/>
                        <a:t>Not as reliable as MQTT</a:t>
                      </a:r>
                      <a:endParaRPr lang="en-US" dirty="0"/>
                    </a:p>
                  </a:txBody>
                  <a:tcPr anchor="ctr"/>
                </a:tc>
                <a:tc>
                  <a:txBody>
                    <a:bodyPr/>
                    <a:lstStyle/>
                    <a:p>
                      <a:pPr algn="ctr"/>
                      <a:r>
                        <a:rPr lang="en-US" dirty="0" smtClean="0"/>
                        <a:t>Higher overhead, no multicasting support</a:t>
                      </a:r>
                      <a:endParaRPr lang="en-US" dirty="0"/>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5019321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Comic Sans MS" panose="030F0702030302020204" pitchFamily="66" charset="0"/>
              </a:rPr>
              <a:t>Review of UDP</a:t>
            </a:r>
            <a:endParaRPr lang="en-US" dirty="0"/>
          </a:p>
        </p:txBody>
      </p:sp>
      <p:sp>
        <p:nvSpPr>
          <p:cNvPr id="3" name="Content Placeholder 2"/>
          <p:cNvSpPr>
            <a:spLocks noGrp="1"/>
          </p:cNvSpPr>
          <p:nvPr>
            <p:ph idx="1"/>
          </p:nvPr>
        </p:nvSpPr>
        <p:spPr/>
        <p:txBody>
          <a:bodyPr>
            <a:normAutofit lnSpcReduction="10000"/>
          </a:bodyPr>
          <a:lstStyle/>
          <a:p>
            <a:r>
              <a:rPr lang="en-US" dirty="0" smtClean="0"/>
              <a:t>While the use of TCP may not strain generic compute platforms and high data-rate networks, it can be challenging and is often overkill on constrained </a:t>
            </a:r>
            <a:r>
              <a:rPr lang="en-US" dirty="0" err="1" smtClean="0"/>
              <a:t>IoT</a:t>
            </a:r>
            <a:r>
              <a:rPr lang="en-US" dirty="0" smtClean="0"/>
              <a:t> devices and networks. </a:t>
            </a:r>
            <a:endParaRPr lang="en-US" dirty="0"/>
          </a:p>
          <a:p>
            <a:pPr lvl="1"/>
            <a:r>
              <a:rPr lang="en-US" sz="2400" dirty="0" smtClean="0"/>
              <a:t>This </a:t>
            </a:r>
            <a:r>
              <a:rPr lang="en-US" sz="2400" dirty="0"/>
              <a:t>is particularly true when an </a:t>
            </a:r>
            <a:r>
              <a:rPr lang="en-US" sz="2400" dirty="0" err="1"/>
              <a:t>IoT</a:t>
            </a:r>
            <a:r>
              <a:rPr lang="en-US" sz="2400" dirty="0"/>
              <a:t> device </a:t>
            </a:r>
            <a:r>
              <a:rPr lang="en-US" sz="2400" dirty="0" smtClean="0"/>
              <a:t>needs to </a:t>
            </a:r>
            <a:r>
              <a:rPr lang="en-US" sz="2400" dirty="0"/>
              <a:t>send only a few bytes of data per transaction. </a:t>
            </a:r>
            <a:endParaRPr lang="en-US" sz="2400" dirty="0" smtClean="0"/>
          </a:p>
          <a:p>
            <a:pPr lvl="1"/>
            <a:r>
              <a:rPr lang="en-US" sz="2400" dirty="0" smtClean="0"/>
              <a:t>When </a:t>
            </a:r>
            <a:r>
              <a:rPr lang="en-US" sz="2400" dirty="0"/>
              <a:t>using TCP, each </a:t>
            </a:r>
            <a:r>
              <a:rPr lang="en-US" sz="2400" dirty="0" smtClean="0"/>
              <a:t>packet needs </a:t>
            </a:r>
            <a:r>
              <a:rPr lang="en-US" sz="2400" dirty="0"/>
              <a:t>to add a minimum of 20 bytes of TCP overhead, while UDP adds </a:t>
            </a:r>
            <a:r>
              <a:rPr lang="en-US" sz="2400" dirty="0" smtClean="0"/>
              <a:t>only 8 </a:t>
            </a:r>
            <a:r>
              <a:rPr lang="en-US" sz="2400" dirty="0"/>
              <a:t>bytes. </a:t>
            </a:r>
            <a:endParaRPr lang="en-US" sz="2400" dirty="0" smtClean="0"/>
          </a:p>
          <a:p>
            <a:endParaRPr lang="en-US" dirty="0"/>
          </a:p>
          <a:p>
            <a:r>
              <a:rPr lang="en-US" dirty="0" smtClean="0"/>
              <a:t>TCP </a:t>
            </a:r>
            <a:r>
              <a:rPr lang="en-US" dirty="0"/>
              <a:t>also </a:t>
            </a:r>
            <a:r>
              <a:rPr lang="en-US" dirty="0" smtClean="0"/>
              <a:t>requires </a:t>
            </a:r>
            <a:r>
              <a:rPr lang="en-US" dirty="0"/>
              <a:t>the establishment and potential maintenance of </a:t>
            </a:r>
            <a:r>
              <a:rPr lang="en-US" dirty="0" smtClean="0"/>
              <a:t>an open </a:t>
            </a:r>
            <a:r>
              <a:rPr lang="en-US" dirty="0"/>
              <a:t>logical </a:t>
            </a:r>
            <a:r>
              <a:rPr lang="en-US" dirty="0" smtClean="0"/>
              <a:t>channel</a:t>
            </a:r>
            <a:endParaRPr lang="en-US" dirty="0"/>
          </a:p>
        </p:txBody>
      </p:sp>
      <p:sp>
        <p:nvSpPr>
          <p:cNvPr id="4" name="TextBox 3"/>
          <p:cNvSpPr txBox="1"/>
          <p:nvPr/>
        </p:nvSpPr>
        <p:spPr>
          <a:xfrm>
            <a:off x="115910" y="6534382"/>
            <a:ext cx="11477470" cy="307777"/>
          </a:xfrm>
          <a:prstGeom prst="rect">
            <a:avLst/>
          </a:prstGeom>
          <a:noFill/>
        </p:spPr>
        <p:txBody>
          <a:bodyPr wrap="square" rtlCol="0">
            <a:spAutoFit/>
          </a:bodyPr>
          <a:lstStyle/>
          <a:p>
            <a:r>
              <a:rPr lang="en-US" sz="1400" dirty="0">
                <a:latin typeface="Comic Sans MS" panose="030F0702030302020204" pitchFamily="66" charset="0"/>
              </a:rPr>
              <a:t>* </a:t>
            </a:r>
            <a:r>
              <a:rPr lang="en-US" sz="1400" dirty="0">
                <a:solidFill>
                  <a:srgbClr val="FF0000"/>
                </a:solidFill>
                <a:latin typeface="Comic Sans MS" panose="030F0702030302020204" pitchFamily="66" charset="0"/>
              </a:rPr>
              <a:t>IoT Fundamentals: Networking Technologies, Protocols, and Use Cases for the Internet of Thing</a:t>
            </a:r>
            <a:r>
              <a:rPr lang="en-US" sz="1400" dirty="0">
                <a:latin typeface="Comic Sans MS" panose="030F0702030302020204" pitchFamily="66" charset="0"/>
              </a:rPr>
              <a:t>, Cisco press, 2017</a:t>
            </a:r>
          </a:p>
        </p:txBody>
      </p:sp>
    </p:spTree>
    <p:extLst>
      <p:ext uri="{BB962C8B-B14F-4D97-AF65-F5344CB8AC3E}">
        <p14:creationId xmlns:p14="http://schemas.microsoft.com/office/powerpoint/2010/main" val="4169801045"/>
      </p:ext>
    </p:extLst>
  </p:cSld>
  <p:clrMapOvr>
    <a:masterClrMapping/>
  </p:clrMapOvr>
  <p:timing>
    <p:tnLst>
      <p:par>
        <p:cTn id="1" dur="indefinite" restart="never" nodeType="tmRoot"/>
      </p:par>
    </p:tnLst>
  </p:timing>
</p:sld>
</file>

<file path=ppt/theme/theme1.xml><?xml version="1.0" encoding="utf-8"?>
<a:theme xmlns:a="http://schemas.openxmlformats.org/drawingml/2006/main" name="Theme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2" id="{F04D1148-F6B9-4B48-9394-9C0D0778EF7D}" vid="{BA70EDF9-374D-4B51-AE0D-8ED78ACEA1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77951</TotalTime>
  <Words>12597</Words>
  <Application>Microsoft Office PowerPoint</Application>
  <PresentationFormat>Widescreen</PresentationFormat>
  <Paragraphs>1011</Paragraphs>
  <Slides>84</Slides>
  <Notes>62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84</vt:i4>
      </vt:variant>
    </vt:vector>
  </HeadingPairs>
  <TitlesOfParts>
    <vt:vector size="89" baseType="lpstr">
      <vt:lpstr>Arial</vt:lpstr>
      <vt:lpstr>Calibri</vt:lpstr>
      <vt:lpstr>Comic Sans MS</vt:lpstr>
      <vt:lpstr>Rubik</vt:lpstr>
      <vt:lpstr>Theme2</vt:lpstr>
      <vt:lpstr>Internet of Things</vt:lpstr>
      <vt:lpstr>Contents </vt:lpstr>
      <vt:lpstr>Contents </vt:lpstr>
      <vt:lpstr>Review of Application and Transport Layer Protocols</vt:lpstr>
      <vt:lpstr>Review of Application and Transport Layer Protocols</vt:lpstr>
      <vt:lpstr>Review of Transport Layer Protocols</vt:lpstr>
      <vt:lpstr>Review of TCP</vt:lpstr>
      <vt:lpstr>Review of UDP</vt:lpstr>
      <vt:lpstr>Review of UDP</vt:lpstr>
      <vt:lpstr>Review of HTPP</vt:lpstr>
      <vt:lpstr>Review of HTPP</vt:lpstr>
      <vt:lpstr>Review of HTPP</vt:lpstr>
      <vt:lpstr>Review of HTPP</vt:lpstr>
      <vt:lpstr>Review of HTPP</vt:lpstr>
      <vt:lpstr>Review of HTPP</vt:lpstr>
      <vt:lpstr>Review of HTPP</vt:lpstr>
      <vt:lpstr>Review of HTPP</vt:lpstr>
      <vt:lpstr>Review of HTTP</vt:lpstr>
      <vt:lpstr>Contents </vt:lpstr>
      <vt:lpstr>IoT Application Transport Methods</vt:lpstr>
      <vt:lpstr>IoT Application Transport Methods</vt:lpstr>
      <vt:lpstr>IoT Application Transport Methods</vt:lpstr>
      <vt:lpstr>Application Layer Protocol Not Present </vt:lpstr>
      <vt:lpstr>Application Layer Protocol Not Present </vt:lpstr>
      <vt:lpstr>Application Layer Protocol Not Present </vt:lpstr>
      <vt:lpstr>Application Layer Protocol Not Present </vt:lpstr>
      <vt:lpstr>Application Layer Protocol Not Present </vt:lpstr>
      <vt:lpstr>Application Layer Protocol Not Present </vt:lpstr>
      <vt:lpstr>Application Layer Protocol Not Present </vt:lpstr>
      <vt:lpstr>Application Layer Protocol Not Present </vt:lpstr>
      <vt:lpstr>Web Protocol for the Internet of Things</vt:lpstr>
      <vt:lpstr>Web Protocol for the Internet of Things</vt:lpstr>
      <vt:lpstr>HTTP: Not necessarily suitable for small devices</vt:lpstr>
      <vt:lpstr>HTTP: Not Necessarily Suitable for Small Devices</vt:lpstr>
      <vt:lpstr>HTTP: Not Necessarily Suitable for Small Devices</vt:lpstr>
      <vt:lpstr>IoT Protocol Stack- Application Layer Protocols</vt:lpstr>
      <vt:lpstr>Request-Response vs. Publish-Subscribe </vt:lpstr>
      <vt:lpstr>Request-Response vs. Publish-Subscribe </vt:lpstr>
      <vt:lpstr>Request-Response vs. Publish-Subscribe</vt:lpstr>
      <vt:lpstr>Request-Response vs. Publish-Subscribe-Which to Use?</vt:lpstr>
      <vt:lpstr>Request-Response vs. Publish-Subscribe-Which to Use?</vt:lpstr>
      <vt:lpstr>Request-Response vs. Publish-Subscribe-Which to Use?</vt:lpstr>
      <vt:lpstr>Request-Response vs. Publish-Subscribe-Which to Use?</vt:lpstr>
      <vt:lpstr>IoT Application Layer Protocols</vt:lpstr>
      <vt:lpstr>IoT Application Layer Protocols-CoAP</vt:lpstr>
      <vt:lpstr>IoT Protocol Stack- Application Layer Protocols</vt:lpstr>
      <vt:lpstr>CoAP Message Fields</vt:lpstr>
      <vt:lpstr>IoT Application Layer Protocols-CoAP</vt:lpstr>
      <vt:lpstr>IoT Application Layer Protocols-CoAP</vt:lpstr>
      <vt:lpstr>IoT Application Layer Protocols-CoAP</vt:lpstr>
      <vt:lpstr>IoT Application Layer Protocols-CoAP</vt:lpstr>
      <vt:lpstr>IoT Application Layer Protocols-CoAP</vt:lpstr>
      <vt:lpstr>IoT Application Layer Protocols-CoAP</vt:lpstr>
      <vt:lpstr>IoT Application Layer Protocols-CoAP</vt:lpstr>
      <vt:lpstr>IoT Application Layer Protocols-CoAP</vt:lpstr>
      <vt:lpstr>IoT Application Layer Protocols-CoAP</vt:lpstr>
      <vt:lpstr>IoT Application Layer Protocols-CoAP</vt:lpstr>
      <vt:lpstr>IoT Application Layer Protocols-CoAP</vt:lpstr>
      <vt:lpstr>IoT Application Layer Protocols-CoAP</vt:lpstr>
      <vt:lpstr>IoT Application Layer Protocols-MQTT</vt:lpstr>
      <vt:lpstr>IoT Application Layer Protocols-MQTT</vt:lpstr>
      <vt:lpstr>IoT Application Layer Protocols-MQTT</vt:lpstr>
      <vt:lpstr>IoT Application Layer Protocols-Terminology of MQTT</vt:lpstr>
      <vt:lpstr>IoT Application Layer Protocols-Terminology of MQTT</vt:lpstr>
      <vt:lpstr>IoT Application Layer Protocols-MQTT</vt:lpstr>
      <vt:lpstr>IoT Application Layer Protocols-Terminology of MQTT</vt:lpstr>
      <vt:lpstr>IoT Application Layer Protocols-Terminology of MQTT</vt:lpstr>
      <vt:lpstr>IoT Application Layer Protocols-MQTT</vt:lpstr>
      <vt:lpstr>IoT Application Layer Protocols-MQTT</vt:lpstr>
      <vt:lpstr>IoT Application Layer Protocols-MQTT</vt:lpstr>
      <vt:lpstr>IoT Application Layer Protocols-MQTT</vt:lpstr>
      <vt:lpstr>IoT Application Layer Protocols-MQTT</vt:lpstr>
      <vt:lpstr>IoT Application Layer Protocols-MQTT</vt:lpstr>
      <vt:lpstr>IoT Application Layer Protocols-MQTT</vt:lpstr>
      <vt:lpstr>IoT Application Layer Protocols-MQTT</vt:lpstr>
      <vt:lpstr>IoT Application Layer Protocols-MQTT</vt:lpstr>
      <vt:lpstr>IoT Application Layer Protocols-MQTT</vt:lpstr>
      <vt:lpstr>IoT Application Layer Protocols-MQTT</vt:lpstr>
      <vt:lpstr>IoT Application Layer Protocols-MQTT</vt:lpstr>
      <vt:lpstr>IoT Application Layer Protocols- MQTT Security</vt:lpstr>
      <vt:lpstr>IoT Application Layer Protocols</vt:lpstr>
      <vt:lpstr>IoT Application Layer Protocols</vt:lpstr>
      <vt:lpstr>IoT Application Layer Protocols</vt:lpstr>
      <vt:lpstr>IoT Application Layer Protocols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Shiva Kazemi</dc:creator>
  <cp:lastModifiedBy>mehdi</cp:lastModifiedBy>
  <cp:revision>946</cp:revision>
  <dcterms:created xsi:type="dcterms:W3CDTF">2019-12-10T09:27:43Z</dcterms:created>
  <dcterms:modified xsi:type="dcterms:W3CDTF">2021-06-15T06:19:51Z</dcterms:modified>
</cp:coreProperties>
</file>